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82" r:id="rId4"/>
    <p:sldId id="290" r:id="rId5"/>
    <p:sldId id="267" r:id="rId6"/>
    <p:sldId id="284" r:id="rId7"/>
    <p:sldId id="285" r:id="rId8"/>
    <p:sldId id="286" r:id="rId9"/>
    <p:sldId id="287" r:id="rId10"/>
    <p:sldId id="288" r:id="rId11"/>
    <p:sldId id="293" r:id="rId12"/>
    <p:sldId id="292" r:id="rId13"/>
    <p:sldId id="294" r:id="rId14"/>
    <p:sldId id="295" r:id="rId15"/>
    <p:sldId id="296" r:id="rId16"/>
    <p:sldId id="297" r:id="rId17"/>
    <p:sldId id="291" r:id="rId18"/>
    <p:sldId id="298" r:id="rId19"/>
    <p:sldId id="283" r:id="rId20"/>
    <p:sldId id="273" r:id="rId21"/>
    <p:sldId id="264" r:id="rId22"/>
    <p:sldId id="265" r:id="rId23"/>
    <p:sldId id="275" r:id="rId24"/>
    <p:sldId id="259" r:id="rId25"/>
    <p:sldId id="260" r:id="rId26"/>
    <p:sldId id="280" r:id="rId27"/>
    <p:sldId id="281" r:id="rId28"/>
    <p:sldId id="278" r:id="rId29"/>
    <p:sldId id="279" r:id="rId30"/>
    <p:sldId id="261" r:id="rId31"/>
    <p:sldId id="2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F56CE00-D87A-244D-87DE-2D9982726852}">
          <p14:sldIdLst>
            <p14:sldId id="256"/>
            <p14:sldId id="257"/>
            <p14:sldId id="282"/>
            <p14:sldId id="290"/>
            <p14:sldId id="267"/>
            <p14:sldId id="284"/>
            <p14:sldId id="285"/>
            <p14:sldId id="286"/>
            <p14:sldId id="287"/>
            <p14:sldId id="288"/>
            <p14:sldId id="293"/>
            <p14:sldId id="292"/>
            <p14:sldId id="294"/>
            <p14:sldId id="295"/>
            <p14:sldId id="296"/>
            <p14:sldId id="297"/>
            <p14:sldId id="291"/>
            <p14:sldId id="298"/>
            <p14:sldId id="283"/>
            <p14:sldId id="273"/>
            <p14:sldId id="264"/>
            <p14:sldId id="265"/>
            <p14:sldId id="275"/>
            <p14:sldId id="259"/>
            <p14:sldId id="260"/>
            <p14:sldId id="280"/>
            <p14:sldId id="281"/>
            <p14:sldId id="278"/>
            <p14:sldId id="279"/>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6869" autoAdjust="0"/>
  </p:normalViewPr>
  <p:slideViewPr>
    <p:cSldViewPr snapToGrid="0" snapToObjects="1">
      <p:cViewPr>
        <p:scale>
          <a:sx n="65" d="100"/>
          <a:sy n="65" d="100"/>
        </p:scale>
        <p:origin x="-1424" y="-1152"/>
      </p:cViewPr>
      <p:guideLst>
        <p:guide orient="horz" pos="2160"/>
        <p:guide pos="2880"/>
      </p:guideLst>
    </p:cSldViewPr>
  </p:slideViewPr>
  <p:outlineViewPr>
    <p:cViewPr>
      <p:scale>
        <a:sx n="33" d="100"/>
        <a:sy n="33" d="100"/>
      </p:scale>
      <p:origin x="0" y="61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ublic\Documents\ATE%20Grant\ATE%20PI%202013\ATE%20PI%20Worksheets%20and%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ublic\Documents\ATE%20Grant\ATE%20PI%202013\ATE%20PI%20Worksheets%20and%20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ublic\Documents\ATE%20Grant\ATE%20PI%202013\ATE%20PI%20Worksheets%20and%20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ublic\Documents\ATE%20Grant\ATE%20PI%202013\ATE%20PI%20Worksheets%20and%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'Demo-Achievement by Post-Sec'!$C$14</c:f>
              <c:strCache>
                <c:ptCount val="1"/>
                <c:pt idx="0">
                  <c:v>Overall</c:v>
                </c:pt>
              </c:strCache>
            </c:strRef>
          </c:tx>
          <c:spPr>
            <a:solidFill>
              <a:srgbClr val="C00000"/>
            </a:solidFill>
          </c:spPr>
          <c:invertIfNegative val="0"/>
          <c:cat>
            <c:strRef>
              <c:f>'Demo-Achievement by Post-Sec'!$A$15:$A$19</c:f>
              <c:strCache>
                <c:ptCount val="5"/>
                <c:pt idx="0">
                  <c:v>Manufacturing</c:v>
                </c:pt>
                <c:pt idx="1">
                  <c:v>STEM</c:v>
                </c:pt>
                <c:pt idx="2">
                  <c:v>AA</c:v>
                </c:pt>
                <c:pt idx="3">
                  <c:v>Other AS/AAS</c:v>
                </c:pt>
                <c:pt idx="4">
                  <c:v>Other BA/BS</c:v>
                </c:pt>
              </c:strCache>
            </c:strRef>
          </c:cat>
          <c:val>
            <c:numRef>
              <c:f>'Demo-Achievement by Post-Sec'!$C$15:$C$19</c:f>
              <c:numCache>
                <c:formatCode>###0.00</c:formatCode>
                <c:ptCount val="5"/>
                <c:pt idx="0">
                  <c:v>2.380369167315983</c:v>
                </c:pt>
                <c:pt idx="1">
                  <c:v>3.28593373231851</c:v>
                </c:pt>
                <c:pt idx="2">
                  <c:v>2.324020506745112</c:v>
                </c:pt>
                <c:pt idx="3">
                  <c:v>2.366632137781762</c:v>
                </c:pt>
                <c:pt idx="4">
                  <c:v>3.194204145641925</c:v>
                </c:pt>
              </c:numCache>
            </c:numRef>
          </c:val>
        </c:ser>
        <c:ser>
          <c:idx val="1"/>
          <c:order val="1"/>
          <c:tx>
            <c:strRef>
              <c:f>'Demo-Achievement by Post-Sec'!$D$14</c:f>
              <c:strCache>
                <c:ptCount val="1"/>
                <c:pt idx="0">
                  <c:v>Math</c:v>
                </c:pt>
              </c:strCache>
            </c:strRef>
          </c:tx>
          <c:spPr>
            <a:solidFill>
              <a:srgbClr val="CC9900"/>
            </a:solidFill>
          </c:spPr>
          <c:invertIfNegative val="0"/>
          <c:cat>
            <c:strRef>
              <c:f>'Demo-Achievement by Post-Sec'!$A$15:$A$19</c:f>
              <c:strCache>
                <c:ptCount val="5"/>
                <c:pt idx="0">
                  <c:v>Manufacturing</c:v>
                </c:pt>
                <c:pt idx="1">
                  <c:v>STEM</c:v>
                </c:pt>
                <c:pt idx="2">
                  <c:v>AA</c:v>
                </c:pt>
                <c:pt idx="3">
                  <c:v>Other AS/AAS</c:v>
                </c:pt>
                <c:pt idx="4">
                  <c:v>Other BA/BS</c:v>
                </c:pt>
              </c:strCache>
            </c:strRef>
          </c:cat>
          <c:val>
            <c:numRef>
              <c:f>'Demo-Achievement by Post-Sec'!$D$15:$D$19</c:f>
              <c:numCache>
                <c:formatCode>###0.00</c:formatCode>
                <c:ptCount val="5"/>
                <c:pt idx="0">
                  <c:v>2.417143721257645</c:v>
                </c:pt>
                <c:pt idx="1">
                  <c:v>3.151800874186746</c:v>
                </c:pt>
                <c:pt idx="2">
                  <c:v>2.243938520653821</c:v>
                </c:pt>
                <c:pt idx="3">
                  <c:v>2.251819408479977</c:v>
                </c:pt>
                <c:pt idx="4">
                  <c:v>2.998238844615954</c:v>
                </c:pt>
              </c:numCache>
            </c:numRef>
          </c:val>
        </c:ser>
        <c:ser>
          <c:idx val="2"/>
          <c:order val="2"/>
          <c:tx>
            <c:strRef>
              <c:f>'Demo-Achievement by Post-Sec'!$E$14</c:f>
              <c:strCache>
                <c:ptCount val="1"/>
                <c:pt idx="0">
                  <c:v>Science</c:v>
                </c:pt>
              </c:strCache>
            </c:strRef>
          </c:tx>
          <c:spPr>
            <a:solidFill>
              <a:srgbClr val="003300"/>
            </a:solidFill>
          </c:spPr>
          <c:invertIfNegative val="0"/>
          <c:cat>
            <c:strRef>
              <c:f>'Demo-Achievement by Post-Sec'!$A$15:$A$19</c:f>
              <c:strCache>
                <c:ptCount val="5"/>
                <c:pt idx="0">
                  <c:v>Manufacturing</c:v>
                </c:pt>
                <c:pt idx="1">
                  <c:v>STEM</c:v>
                </c:pt>
                <c:pt idx="2">
                  <c:v>AA</c:v>
                </c:pt>
                <c:pt idx="3">
                  <c:v>Other AS/AAS</c:v>
                </c:pt>
                <c:pt idx="4">
                  <c:v>Other BA/BS</c:v>
                </c:pt>
              </c:strCache>
            </c:strRef>
          </c:cat>
          <c:val>
            <c:numRef>
              <c:f>'Demo-Achievement by Post-Sec'!$E$15:$E$19</c:f>
              <c:numCache>
                <c:formatCode>###0.00</c:formatCode>
                <c:ptCount val="5"/>
                <c:pt idx="0">
                  <c:v>2.627134591310203</c:v>
                </c:pt>
                <c:pt idx="1">
                  <c:v>3.297095583384243</c:v>
                </c:pt>
                <c:pt idx="2">
                  <c:v>2.4376575512172</c:v>
                </c:pt>
                <c:pt idx="3">
                  <c:v>2.456588853850093</c:v>
                </c:pt>
                <c:pt idx="4">
                  <c:v>3.17153645055166</c:v>
                </c:pt>
              </c:numCache>
            </c:numRef>
          </c:val>
        </c:ser>
        <c:dLbls>
          <c:showLegendKey val="0"/>
          <c:showVal val="0"/>
          <c:showCatName val="0"/>
          <c:showSerName val="0"/>
          <c:showPercent val="0"/>
          <c:showBubbleSize val="0"/>
        </c:dLbls>
        <c:gapWidth val="150"/>
        <c:axId val="-2128607848"/>
        <c:axId val="-2127819640"/>
      </c:barChart>
      <c:catAx>
        <c:axId val="-2128607848"/>
        <c:scaling>
          <c:orientation val="minMax"/>
        </c:scaling>
        <c:delete val="0"/>
        <c:axPos val="b"/>
        <c:majorTickMark val="out"/>
        <c:minorTickMark val="none"/>
        <c:tickLblPos val="nextTo"/>
        <c:crossAx val="-2127819640"/>
        <c:crosses val="autoZero"/>
        <c:auto val="1"/>
        <c:lblAlgn val="ctr"/>
        <c:lblOffset val="100"/>
        <c:noMultiLvlLbl val="0"/>
      </c:catAx>
      <c:valAx>
        <c:axId val="-2127819640"/>
        <c:scaling>
          <c:orientation val="minMax"/>
        </c:scaling>
        <c:delete val="0"/>
        <c:axPos val="l"/>
        <c:majorGridlines/>
        <c:numFmt formatCode="###0.00" sourceLinked="1"/>
        <c:majorTickMark val="out"/>
        <c:minorTickMark val="none"/>
        <c:tickLblPos val="nextTo"/>
        <c:crossAx val="-2128607848"/>
        <c:crosses val="autoZero"/>
        <c:crossBetween val="between"/>
      </c:valAx>
    </c:plotArea>
    <c:legend>
      <c:legendPos val="r"/>
      <c:layout>
        <c:manualLayout>
          <c:xMode val="edge"/>
          <c:yMode val="edge"/>
          <c:x val="0.854114039921082"/>
          <c:y val="0.348572160187294"/>
          <c:w val="0.132341942020227"/>
          <c:h val="0.270335354422161"/>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'Demo-Achievement by Post-Sec'!$C$36</c:f>
              <c:strCache>
                <c:ptCount val="1"/>
                <c:pt idx="0">
                  <c:v>Algebra 1 or Geometry</c:v>
                </c:pt>
              </c:strCache>
            </c:strRef>
          </c:tx>
          <c:spPr>
            <a:solidFill>
              <a:srgbClr val="C00000"/>
            </a:solidFill>
          </c:spPr>
          <c:invertIfNegative val="0"/>
          <c:cat>
            <c:strRef>
              <c:f>'Demo-Achievement by Post-Sec'!$A$37:$B$41</c:f>
              <c:strCache>
                <c:ptCount val="5"/>
                <c:pt idx="0">
                  <c:v>Manufacturing</c:v>
                </c:pt>
                <c:pt idx="1">
                  <c:v>STEM</c:v>
                </c:pt>
                <c:pt idx="2">
                  <c:v>AA</c:v>
                </c:pt>
                <c:pt idx="3">
                  <c:v>Other AS/AAS</c:v>
                </c:pt>
                <c:pt idx="4">
                  <c:v>Other BA/BS</c:v>
                </c:pt>
              </c:strCache>
            </c:strRef>
          </c:cat>
          <c:val>
            <c:numRef>
              <c:f>'Demo-Achievement by Post-Sec'!$C$37:$C$41</c:f>
              <c:numCache>
                <c:formatCode>0%</c:formatCode>
                <c:ptCount val="5"/>
                <c:pt idx="0">
                  <c:v>0.416647141518276</c:v>
                </c:pt>
                <c:pt idx="1">
                  <c:v>0.149118730113332</c:v>
                </c:pt>
                <c:pt idx="2">
                  <c:v>0.292176039119804</c:v>
                </c:pt>
                <c:pt idx="3">
                  <c:v>0.106221230297113</c:v>
                </c:pt>
                <c:pt idx="4">
                  <c:v>0.431199860481339</c:v>
                </c:pt>
              </c:numCache>
            </c:numRef>
          </c:val>
        </c:ser>
        <c:ser>
          <c:idx val="1"/>
          <c:order val="1"/>
          <c:tx>
            <c:strRef>
              <c:f>'Demo-Achievement by Post-Sec'!$D$36</c:f>
              <c:strCache>
                <c:ptCount val="1"/>
                <c:pt idx="0">
                  <c:v>Algebra 2</c:v>
                </c:pt>
              </c:strCache>
            </c:strRef>
          </c:tx>
          <c:spPr>
            <a:solidFill>
              <a:srgbClr val="CC9900"/>
            </a:solidFill>
          </c:spPr>
          <c:invertIfNegative val="0"/>
          <c:cat>
            <c:strRef>
              <c:f>'Demo-Achievement by Post-Sec'!$A$37:$B$41</c:f>
              <c:strCache>
                <c:ptCount val="5"/>
                <c:pt idx="0">
                  <c:v>Manufacturing</c:v>
                </c:pt>
                <c:pt idx="1">
                  <c:v>STEM</c:v>
                </c:pt>
                <c:pt idx="2">
                  <c:v>AA</c:v>
                </c:pt>
                <c:pt idx="3">
                  <c:v>Other AS/AAS</c:v>
                </c:pt>
                <c:pt idx="4">
                  <c:v>Other BA/BS</c:v>
                </c:pt>
              </c:strCache>
            </c:strRef>
          </c:cat>
          <c:val>
            <c:numRef>
              <c:f>'Demo-Achievement by Post-Sec'!$D$37:$D$41</c:f>
              <c:numCache>
                <c:formatCode>0%</c:formatCode>
                <c:ptCount val="5"/>
                <c:pt idx="0">
                  <c:v>0.503250937207123</c:v>
                </c:pt>
                <c:pt idx="1">
                  <c:v>0.680597761967752</c:v>
                </c:pt>
                <c:pt idx="2">
                  <c:v>0.606356968215159</c:v>
                </c:pt>
                <c:pt idx="3">
                  <c:v>0.680220393360301</c:v>
                </c:pt>
                <c:pt idx="4">
                  <c:v>0.477502615974887</c:v>
                </c:pt>
              </c:numCache>
            </c:numRef>
          </c:val>
        </c:ser>
        <c:ser>
          <c:idx val="2"/>
          <c:order val="2"/>
          <c:tx>
            <c:strRef>
              <c:f>'Demo-Achievement by Post-Sec'!$E$36</c:f>
              <c:strCache>
                <c:ptCount val="1"/>
                <c:pt idx="0">
                  <c:v>Pre-calculus or Calculus</c:v>
                </c:pt>
              </c:strCache>
            </c:strRef>
          </c:tx>
          <c:spPr>
            <a:solidFill>
              <a:srgbClr val="003300"/>
            </a:solidFill>
          </c:spPr>
          <c:invertIfNegative val="0"/>
          <c:cat>
            <c:strRef>
              <c:f>'Demo-Achievement by Post-Sec'!$A$37:$B$41</c:f>
              <c:strCache>
                <c:ptCount val="5"/>
                <c:pt idx="0">
                  <c:v>Manufacturing</c:v>
                </c:pt>
                <c:pt idx="1">
                  <c:v>STEM</c:v>
                </c:pt>
                <c:pt idx="2">
                  <c:v>AA</c:v>
                </c:pt>
                <c:pt idx="3">
                  <c:v>Other AS/AAS</c:v>
                </c:pt>
                <c:pt idx="4">
                  <c:v>Other BA/BS</c:v>
                </c:pt>
              </c:strCache>
            </c:strRef>
          </c:cat>
          <c:val>
            <c:numRef>
              <c:f>'Demo-Achievement by Post-Sec'!$E$37:$E$41</c:f>
              <c:numCache>
                <c:formatCode>0%</c:formatCode>
                <c:ptCount val="5"/>
                <c:pt idx="0">
                  <c:v>0.0801019212746017</c:v>
                </c:pt>
                <c:pt idx="1">
                  <c:v>0.170283507918916</c:v>
                </c:pt>
                <c:pt idx="2">
                  <c:v>0.101466992665037</c:v>
                </c:pt>
                <c:pt idx="3">
                  <c:v>0.213558376342586</c:v>
                </c:pt>
                <c:pt idx="4">
                  <c:v>0.091297523543774</c:v>
                </c:pt>
              </c:numCache>
            </c:numRef>
          </c:val>
        </c:ser>
        <c:dLbls>
          <c:showLegendKey val="0"/>
          <c:showVal val="0"/>
          <c:showCatName val="0"/>
          <c:showSerName val="0"/>
          <c:showPercent val="0"/>
          <c:showBubbleSize val="0"/>
        </c:dLbls>
        <c:gapWidth val="150"/>
        <c:overlap val="100"/>
        <c:axId val="-2083253464"/>
        <c:axId val="-2083250488"/>
      </c:barChart>
      <c:catAx>
        <c:axId val="-2083253464"/>
        <c:scaling>
          <c:orientation val="minMax"/>
        </c:scaling>
        <c:delete val="0"/>
        <c:axPos val="b"/>
        <c:majorTickMark val="out"/>
        <c:minorTickMark val="none"/>
        <c:tickLblPos val="nextTo"/>
        <c:crossAx val="-2083250488"/>
        <c:crosses val="autoZero"/>
        <c:auto val="1"/>
        <c:lblAlgn val="ctr"/>
        <c:lblOffset val="100"/>
        <c:noMultiLvlLbl val="0"/>
      </c:catAx>
      <c:valAx>
        <c:axId val="-2083250488"/>
        <c:scaling>
          <c:orientation val="minMax"/>
        </c:scaling>
        <c:delete val="0"/>
        <c:axPos val="l"/>
        <c:majorGridlines/>
        <c:numFmt formatCode="0%" sourceLinked="1"/>
        <c:majorTickMark val="out"/>
        <c:minorTickMark val="none"/>
        <c:tickLblPos val="nextTo"/>
        <c:crossAx val="-208325346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Biology</c:v>
          </c:tx>
          <c:spPr>
            <a:solidFill>
              <a:srgbClr val="C00000"/>
            </a:solidFill>
          </c:spPr>
          <c:invertIfNegative val="0"/>
          <c:cat>
            <c:strRef>
              <c:f>'Demo-Achievement by Post-Sec'!$A$44:$B$48</c:f>
              <c:strCache>
                <c:ptCount val="5"/>
                <c:pt idx="0">
                  <c:v>Manufacturing</c:v>
                </c:pt>
                <c:pt idx="1">
                  <c:v>STEM</c:v>
                </c:pt>
                <c:pt idx="2">
                  <c:v>AA</c:v>
                </c:pt>
                <c:pt idx="3">
                  <c:v>Other AS/AAS</c:v>
                </c:pt>
                <c:pt idx="4">
                  <c:v>Other BA/BS</c:v>
                </c:pt>
              </c:strCache>
            </c:strRef>
          </c:cat>
          <c:val>
            <c:numRef>
              <c:f>'Demo-Achievement by Post-Sec'!$C$44:$C$48</c:f>
              <c:numCache>
                <c:formatCode>0%</c:formatCode>
                <c:ptCount val="5"/>
                <c:pt idx="0">
                  <c:v>0.556449938879535</c:v>
                </c:pt>
                <c:pt idx="1">
                  <c:v>0.764779591312171</c:v>
                </c:pt>
                <c:pt idx="2">
                  <c:v>0.575604838709678</c:v>
                </c:pt>
                <c:pt idx="3">
                  <c:v>0.786184210526316</c:v>
                </c:pt>
                <c:pt idx="4">
                  <c:v>0.541468320482735</c:v>
                </c:pt>
              </c:numCache>
            </c:numRef>
          </c:val>
        </c:ser>
        <c:ser>
          <c:idx val="1"/>
          <c:order val="1"/>
          <c:tx>
            <c:v>Chemistry</c:v>
          </c:tx>
          <c:spPr>
            <a:solidFill>
              <a:srgbClr val="CC9900"/>
            </a:solidFill>
          </c:spPr>
          <c:invertIfNegative val="0"/>
          <c:cat>
            <c:strRef>
              <c:f>'Demo-Achievement by Post-Sec'!$A$44:$B$48</c:f>
              <c:strCache>
                <c:ptCount val="5"/>
                <c:pt idx="0">
                  <c:v>Manufacturing</c:v>
                </c:pt>
                <c:pt idx="1">
                  <c:v>STEM</c:v>
                </c:pt>
                <c:pt idx="2">
                  <c:v>AA</c:v>
                </c:pt>
                <c:pt idx="3">
                  <c:v>Other AS/AAS</c:v>
                </c:pt>
                <c:pt idx="4">
                  <c:v>Other BA/BS</c:v>
                </c:pt>
              </c:strCache>
            </c:strRef>
          </c:cat>
          <c:val>
            <c:numRef>
              <c:f>'Demo-Achievement by Post-Sec'!$D$44:$D$48</c:f>
              <c:numCache>
                <c:formatCode>0%</c:formatCode>
                <c:ptCount val="5"/>
                <c:pt idx="0">
                  <c:v>0.390755817976336</c:v>
                </c:pt>
                <c:pt idx="1">
                  <c:v>0.692006168872895</c:v>
                </c:pt>
                <c:pt idx="2">
                  <c:v>0.466733870967742</c:v>
                </c:pt>
                <c:pt idx="3">
                  <c:v>0.743227554179567</c:v>
                </c:pt>
                <c:pt idx="4">
                  <c:v>0.362520952061683</c:v>
                </c:pt>
              </c:numCache>
            </c:numRef>
          </c:val>
        </c:ser>
        <c:ser>
          <c:idx val="2"/>
          <c:order val="2"/>
          <c:tx>
            <c:v>Physics</c:v>
          </c:tx>
          <c:spPr>
            <a:solidFill>
              <a:srgbClr val="003300"/>
            </a:solidFill>
          </c:spPr>
          <c:invertIfNegative val="0"/>
          <c:cat>
            <c:strRef>
              <c:f>'Demo-Achievement by Post-Sec'!$A$44:$B$48</c:f>
              <c:strCache>
                <c:ptCount val="5"/>
                <c:pt idx="0">
                  <c:v>Manufacturing</c:v>
                </c:pt>
                <c:pt idx="1">
                  <c:v>STEM</c:v>
                </c:pt>
                <c:pt idx="2">
                  <c:v>AA</c:v>
                </c:pt>
                <c:pt idx="3">
                  <c:v>Other AS/AAS</c:v>
                </c:pt>
                <c:pt idx="4">
                  <c:v>Other BA/BS</c:v>
                </c:pt>
              </c:strCache>
            </c:strRef>
          </c:cat>
          <c:val>
            <c:numRef>
              <c:f>'Demo-Achievement by Post-Sec'!$E$44:$E$48</c:f>
              <c:numCache>
                <c:formatCode>0%</c:formatCode>
                <c:ptCount val="5"/>
                <c:pt idx="0">
                  <c:v>0.149987314620477</c:v>
                </c:pt>
                <c:pt idx="1">
                  <c:v>0.407531165659941</c:v>
                </c:pt>
                <c:pt idx="2">
                  <c:v>0.243951612903226</c:v>
                </c:pt>
                <c:pt idx="3">
                  <c:v>0.523090815273478</c:v>
                </c:pt>
                <c:pt idx="4">
                  <c:v>0.113375796178344</c:v>
                </c:pt>
              </c:numCache>
            </c:numRef>
          </c:val>
        </c:ser>
        <c:dLbls>
          <c:showLegendKey val="0"/>
          <c:showVal val="0"/>
          <c:showCatName val="0"/>
          <c:showSerName val="0"/>
          <c:showPercent val="0"/>
          <c:showBubbleSize val="0"/>
        </c:dLbls>
        <c:gapWidth val="150"/>
        <c:axId val="-2083196504"/>
        <c:axId val="-2083193528"/>
      </c:barChart>
      <c:catAx>
        <c:axId val="-2083196504"/>
        <c:scaling>
          <c:orientation val="minMax"/>
        </c:scaling>
        <c:delete val="0"/>
        <c:axPos val="b"/>
        <c:majorTickMark val="out"/>
        <c:minorTickMark val="none"/>
        <c:tickLblPos val="nextTo"/>
        <c:crossAx val="-2083193528"/>
        <c:crosses val="autoZero"/>
        <c:auto val="1"/>
        <c:lblAlgn val="ctr"/>
        <c:lblOffset val="100"/>
        <c:noMultiLvlLbl val="0"/>
      </c:catAx>
      <c:valAx>
        <c:axId val="-2083193528"/>
        <c:scaling>
          <c:orientation val="minMax"/>
        </c:scaling>
        <c:delete val="0"/>
        <c:axPos val="l"/>
        <c:majorGridlines/>
        <c:numFmt formatCode="0%" sourceLinked="1"/>
        <c:majorTickMark val="out"/>
        <c:minorTickMark val="none"/>
        <c:tickLblPos val="nextTo"/>
        <c:crossAx val="-208319650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'Demo-Achievement by Post-Sec'!$Y$14</c:f>
              <c:strCache>
                <c:ptCount val="1"/>
                <c:pt idx="0">
                  <c:v>Female</c:v>
                </c:pt>
              </c:strCache>
            </c:strRef>
          </c:tx>
          <c:spPr>
            <a:solidFill>
              <a:schemeClr val="tx1">
                <a:lumMod val="75000"/>
                <a:lumOff val="25000"/>
              </a:schemeClr>
            </a:solidFill>
          </c:spPr>
          <c:invertIfNegative val="0"/>
          <c:cat>
            <c:strRef>
              <c:f>'Demo-Achievement by Post-Sec'!$A$15:$A$19</c:f>
              <c:strCache>
                <c:ptCount val="5"/>
                <c:pt idx="0">
                  <c:v>Manufacturing</c:v>
                </c:pt>
                <c:pt idx="1">
                  <c:v>STEM</c:v>
                </c:pt>
                <c:pt idx="2">
                  <c:v>AA</c:v>
                </c:pt>
                <c:pt idx="3">
                  <c:v>Other AS/AAS</c:v>
                </c:pt>
                <c:pt idx="4">
                  <c:v>Other BA/BS</c:v>
                </c:pt>
              </c:strCache>
            </c:strRef>
          </c:cat>
          <c:val>
            <c:numRef>
              <c:f>'Demo-Achievement by Post-Sec'!$Y$15:$Y$19</c:f>
              <c:numCache>
                <c:formatCode>0%</c:formatCode>
                <c:ptCount val="5"/>
                <c:pt idx="0">
                  <c:v>0.256335988414193</c:v>
                </c:pt>
                <c:pt idx="1">
                  <c:v>0.478587196467991</c:v>
                </c:pt>
                <c:pt idx="2">
                  <c:v>0.517257548607506</c:v>
                </c:pt>
                <c:pt idx="3">
                  <c:v>0.626601124923193</c:v>
                </c:pt>
                <c:pt idx="4">
                  <c:v>0.628784350256172</c:v>
                </c:pt>
              </c:numCache>
            </c:numRef>
          </c:val>
        </c:ser>
        <c:dLbls>
          <c:showLegendKey val="0"/>
          <c:showVal val="0"/>
          <c:showCatName val="0"/>
          <c:showSerName val="0"/>
          <c:showPercent val="0"/>
          <c:showBubbleSize val="0"/>
        </c:dLbls>
        <c:gapWidth val="150"/>
        <c:overlap val="100"/>
        <c:axId val="-2082596392"/>
        <c:axId val="-2082593416"/>
      </c:barChart>
      <c:catAx>
        <c:axId val="-2082596392"/>
        <c:scaling>
          <c:orientation val="minMax"/>
        </c:scaling>
        <c:delete val="0"/>
        <c:axPos val="b"/>
        <c:majorTickMark val="out"/>
        <c:minorTickMark val="none"/>
        <c:tickLblPos val="nextTo"/>
        <c:crossAx val="-2082593416"/>
        <c:crosses val="autoZero"/>
        <c:auto val="1"/>
        <c:lblAlgn val="ctr"/>
        <c:lblOffset val="100"/>
        <c:noMultiLvlLbl val="0"/>
      </c:catAx>
      <c:valAx>
        <c:axId val="-2082593416"/>
        <c:scaling>
          <c:orientation val="minMax"/>
        </c:scaling>
        <c:delete val="0"/>
        <c:axPos val="l"/>
        <c:majorGridlines/>
        <c:numFmt formatCode="0%" sourceLinked="1"/>
        <c:majorTickMark val="out"/>
        <c:minorTickMark val="none"/>
        <c:tickLblPos val="nextTo"/>
        <c:crossAx val="-2082596392"/>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4BE79-595A-9549-A59D-8AD3EEBAC69E}" type="datetimeFigureOut">
              <a:rPr lang="en-US" smtClean="0"/>
              <a:t>10/10/14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03389-CB5C-8F43-8B2A-3BD735B723A9}" type="slidenum">
              <a:rPr lang="en-US" smtClean="0"/>
              <a:t>‹#›</a:t>
            </a:fld>
            <a:endParaRPr lang="en-US"/>
          </a:p>
        </p:txBody>
      </p:sp>
    </p:spTree>
    <p:extLst>
      <p:ext uri="{BB962C8B-B14F-4D97-AF65-F5344CB8AC3E}">
        <p14:creationId xmlns:p14="http://schemas.microsoft.com/office/powerpoint/2010/main" val="3170676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minutes)  </a:t>
            </a:r>
          </a:p>
          <a:p>
            <a:r>
              <a:rPr lang="en-US" dirty="0" smtClean="0"/>
              <a:t>Brief, self introductions</a:t>
            </a:r>
          </a:p>
          <a:p>
            <a:r>
              <a:rPr lang="en-US" dirty="0" smtClean="0"/>
              <a:t>Patti to develop</a:t>
            </a:r>
            <a:r>
              <a:rPr lang="en-US" baseline="0" dirty="0" smtClean="0"/>
              <a:t> additional slides and slides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the Audience to Identify 2-3 significant “knowledge gaps”</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a:t>
            </a:fld>
            <a:endParaRPr lang="en-US"/>
          </a:p>
        </p:txBody>
      </p:sp>
    </p:spTree>
    <p:extLst>
      <p:ext uri="{BB962C8B-B14F-4D97-AF65-F5344CB8AC3E}">
        <p14:creationId xmlns:p14="http://schemas.microsoft.com/office/powerpoint/2010/main" val="183022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11</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12</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13</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14</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15</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16</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17</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35 of Wisconsin’s METTE 54 associate degree and technical diploma programs. Annually, METTE programs at these four colleges serve more than 3,000 students or about 40% of METTE program enrollees in Wisconsin’s technical colleges. </a:t>
            </a:r>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19</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Manufacturing</a:t>
            </a:r>
            <a:r>
              <a:rPr lang="en-US" baseline="0" dirty="0" smtClean="0"/>
              <a:t> is the largest industry sector in WI’s economy, employing near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four colleges </a:t>
            </a:r>
            <a:r>
              <a:rPr lang="en-US" dirty="0" smtClean="0"/>
              <a:t>offer 35 of Wisconsin’s METTE 54 associate degree and technical diploma programs. Annually, METTE programs at these four colleges serve more than 3,000 students or about 40% of METTE program enrollees in Wisconsin’s technical colleges. </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20</a:t>
            </a:fld>
            <a:endParaRPr lang="en-US"/>
          </a:p>
        </p:txBody>
      </p:sp>
    </p:spTree>
    <p:extLst>
      <p:ext uri="{BB962C8B-B14F-4D97-AF65-F5344CB8AC3E}">
        <p14:creationId xmlns:p14="http://schemas.microsoft.com/office/powerpoint/2010/main" val="396910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35 of Wisconsin’s METTE 54 associate degree and technical diploma programs. </a:t>
            </a:r>
            <a:r>
              <a:rPr lang="en-US" smtClean="0"/>
              <a:t>Annually, METTE programs at these four colleges serve more than 3,000 students or about 40% of METTE program enrollees in Wisconsin’s technical colleges. </a:t>
            </a:r>
            <a:endParaRPr lang="en-US"/>
          </a:p>
        </p:txBody>
      </p:sp>
      <p:sp>
        <p:nvSpPr>
          <p:cNvPr id="4" name="Slide Number Placeholder 3"/>
          <p:cNvSpPr>
            <a:spLocks noGrp="1"/>
          </p:cNvSpPr>
          <p:nvPr>
            <p:ph type="sldNum" sz="quarter" idx="10"/>
          </p:nvPr>
        </p:nvSpPr>
        <p:spPr/>
        <p:txBody>
          <a:bodyPr/>
          <a:lstStyle/>
          <a:p>
            <a:fld id="{41003389-CB5C-8F43-8B2A-3BD735B723A9}" type="slidenum">
              <a:rPr lang="en-US" smtClean="0"/>
              <a:t>21</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minutes)  </a:t>
            </a:r>
          </a:p>
          <a:p>
            <a:r>
              <a:rPr lang="en-US" dirty="0" smtClean="0"/>
              <a:t>Brief, self introductions</a:t>
            </a:r>
          </a:p>
          <a:p>
            <a:r>
              <a:rPr lang="en-US" dirty="0" smtClean="0"/>
              <a:t>Patti to develop</a:t>
            </a:r>
            <a:r>
              <a:rPr lang="en-US" baseline="0" dirty="0" smtClean="0"/>
              <a:t> additional slides and slides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the Audience to Identify 2-3 significant “knowledge gaps”</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3</a:t>
            </a:fld>
            <a:endParaRPr lang="en-US"/>
          </a:p>
        </p:txBody>
      </p:sp>
    </p:spTree>
    <p:extLst>
      <p:ext uri="{BB962C8B-B14F-4D97-AF65-F5344CB8AC3E}">
        <p14:creationId xmlns:p14="http://schemas.microsoft.com/office/powerpoint/2010/main" val="1830228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Model in our proposal based on student development (    )  and social-cognitive career theory (Lent, Brown and Hackett)</a:t>
            </a:r>
          </a:p>
          <a:p>
            <a:r>
              <a:rPr lang="en-US" baseline="0" dirty="0" smtClean="0"/>
              <a:t>Model has changed from our collaborations:  (a) WTCS mission is predominately workforce development, so LM outcomes are getting more attention,  (b) college and career readiness, common core curriculum, and importance of precollege experiences led to modifications in the HS factors we are studying. </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22</a:t>
            </a:fld>
            <a:endParaRPr lang="en-US"/>
          </a:p>
        </p:txBody>
      </p:sp>
    </p:spTree>
    <p:extLst>
      <p:ext uri="{BB962C8B-B14F-4D97-AF65-F5344CB8AC3E}">
        <p14:creationId xmlns:p14="http://schemas.microsoft.com/office/powerpoint/2010/main" val="888046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23</a:t>
            </a:fld>
            <a:endParaRPr lang="en-US"/>
          </a:p>
        </p:txBody>
      </p:sp>
    </p:spTree>
    <p:extLst>
      <p:ext uri="{BB962C8B-B14F-4D97-AF65-F5344CB8AC3E}">
        <p14:creationId xmlns:p14="http://schemas.microsoft.com/office/powerpoint/2010/main" val="3092563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27</a:t>
            </a:fld>
            <a:endParaRPr lang="en-US"/>
          </a:p>
        </p:txBody>
      </p:sp>
    </p:spTree>
    <p:extLst>
      <p:ext uri="{BB962C8B-B14F-4D97-AF65-F5344CB8AC3E}">
        <p14:creationId xmlns:p14="http://schemas.microsoft.com/office/powerpoint/2010/main" val="57795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minutes)  </a:t>
            </a:r>
          </a:p>
          <a:p>
            <a:r>
              <a:rPr lang="en-US" dirty="0" smtClean="0"/>
              <a:t>Brief, self introductions</a:t>
            </a:r>
          </a:p>
          <a:p>
            <a:r>
              <a:rPr lang="en-US" dirty="0" smtClean="0"/>
              <a:t>Patti to develop</a:t>
            </a:r>
            <a:r>
              <a:rPr lang="en-US" baseline="0" dirty="0" smtClean="0"/>
              <a:t> additional slides and slides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the Audience to Identify 2-3 significant “knowledge gaps”</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4</a:t>
            </a:fld>
            <a:endParaRPr lang="en-US"/>
          </a:p>
        </p:txBody>
      </p:sp>
    </p:spTree>
    <p:extLst>
      <p:ext uri="{BB962C8B-B14F-4D97-AF65-F5344CB8AC3E}">
        <p14:creationId xmlns:p14="http://schemas.microsoft.com/office/powerpoint/2010/main" val="183022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kern="1200" dirty="0" err="1" smtClean="0">
                <a:solidFill>
                  <a:schemeClr val="tx1"/>
                </a:solidFill>
                <a:effectLst/>
                <a:latin typeface="+mn-lt"/>
                <a:ea typeface="+mn-ea"/>
                <a:cs typeface="+mn-cs"/>
              </a:rPr>
              <a:t>PathTech</a:t>
            </a:r>
            <a:r>
              <a:rPr lang="en-US" sz="1200" b="0" i="0" u="none" kern="1200" dirty="0" smtClean="0">
                <a:solidFill>
                  <a:schemeClr val="tx1"/>
                </a:solidFill>
                <a:effectLst/>
                <a:latin typeface="+mn-lt"/>
                <a:ea typeface="+mn-ea"/>
                <a:cs typeface="+mn-cs"/>
              </a:rPr>
              <a:t> designs, creates and fosters collaborations that allow for organic development of research objectives and processes where knowledge is constructed and produced through interface and interaction with those experiencing technician educational and occupational pathways as administrators, teachers, students, employers, and policy makers.  These collaborations allow for real-time dissemination of emerging findings and developing knowledge, which allows all collaborative members to benefit from the research. </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5</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6</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7</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8</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9</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10</a:t>
            </a:fld>
            <a:endParaRPr lang="en-US"/>
          </a:p>
        </p:txBody>
      </p:sp>
    </p:spTree>
    <p:extLst>
      <p:ext uri="{BB962C8B-B14F-4D97-AF65-F5344CB8AC3E}">
        <p14:creationId xmlns:p14="http://schemas.microsoft.com/office/powerpoint/2010/main" val="237192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0645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44022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28143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98836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4F9C1-FA17-A841-9E37-449A7642992E}" type="datetimeFigureOut">
              <a:rPr lang="en-US" smtClean="0"/>
              <a:t>10/10/14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43839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4F9C1-FA17-A841-9E37-449A7642992E}"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81683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4F9C1-FA17-A841-9E37-449A7642992E}" type="datetimeFigureOut">
              <a:rPr lang="en-US" smtClean="0"/>
              <a:t>10/10/14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53808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4F9C1-FA17-A841-9E37-449A7642992E}" type="datetimeFigureOut">
              <a:rPr lang="en-US" smtClean="0"/>
              <a:t>10/10/14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902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4F9C1-FA17-A841-9E37-449A7642992E}" type="datetimeFigureOut">
              <a:rPr lang="en-US" smtClean="0"/>
              <a:t>10/10/14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40501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F9C1-FA17-A841-9E37-449A7642992E}"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0311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F9C1-FA17-A841-9E37-449A7642992E}" type="datetimeFigureOut">
              <a:rPr lang="en-US" smtClean="0"/>
              <a:t>10/10/14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003390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4F9C1-FA17-A841-9E37-449A7642992E}" type="datetimeFigureOut">
              <a:rPr lang="en-US" smtClean="0"/>
              <a:t>10/10/14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C490B-8350-2247-AE7B-0302F89A02A3}" type="slidenum">
              <a:rPr lang="en-US" smtClean="0"/>
              <a:t>‹#›</a:t>
            </a:fld>
            <a:endParaRPr lang="en-US"/>
          </a:p>
        </p:txBody>
      </p:sp>
    </p:spTree>
    <p:extLst>
      <p:ext uri="{BB962C8B-B14F-4D97-AF65-F5344CB8AC3E}">
        <p14:creationId xmlns:p14="http://schemas.microsoft.com/office/powerpoint/2010/main" val="23939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1" Type="http://schemas.openxmlformats.org/officeDocument/2006/relationships/hyperlink" Target="http://ccrc.tc.columbia.edu/" TargetMode="External"/><Relationship Id="rId12" Type="http://schemas.openxmlformats.org/officeDocument/2006/relationships/hyperlink" Target="http://capseecenter.org/" TargetMode="External"/><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hyperlink" Target="http://sociology.usf.edu/pathtech/team/" TargetMode="External"/><Relationship Id="rId5" Type="http://schemas.openxmlformats.org/officeDocument/2006/relationships/hyperlink" Target="http://mette.wceruw.org/" TargetMode="External"/><Relationship Id="rId6" Type="http://schemas.openxmlformats.org/officeDocument/2006/relationships/hyperlink" Target="http://www.ccsse.org/center/" TargetMode="External"/><Relationship Id="rId7" Type="http://schemas.openxmlformats.org/officeDocument/2006/relationships/hyperlink" Target="http://www.policydirect.org/" TargetMode="External"/><Relationship Id="rId8" Type="http://schemas.openxmlformats.org/officeDocument/2006/relationships/hyperlink" Target="http://occrl.illinois.edu/" TargetMode="External"/><Relationship Id="rId9" Type="http://schemas.openxmlformats.org/officeDocument/2006/relationships/hyperlink" Target="http://www.nrccte.org/" TargetMode="External"/><Relationship Id="rId10" Type="http://schemas.openxmlformats.org/officeDocument/2006/relationships/hyperlink" Target="https://www.teachingtechnicians.org/Resources/PP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627323" y="1343911"/>
            <a:ext cx="8173362" cy="5204274"/>
          </a:xfrm>
        </p:spPr>
        <p:txBody>
          <a:bodyPr>
            <a:normAutofit fontScale="55000" lnSpcReduction="20000"/>
          </a:bodyPr>
          <a:lstStyle/>
          <a:p>
            <a:r>
              <a:rPr lang="en-US" sz="5100" b="1" dirty="0" smtClean="0">
                <a:solidFill>
                  <a:schemeClr val="tx1"/>
                </a:solidFill>
              </a:rPr>
              <a:t>ATE Targeted Research in Action: </a:t>
            </a:r>
          </a:p>
          <a:p>
            <a:r>
              <a:rPr lang="en-US" sz="5100" b="1" dirty="0" smtClean="0">
                <a:solidFill>
                  <a:schemeClr val="tx1"/>
                </a:solidFill>
              </a:rPr>
              <a:t>FLATE/</a:t>
            </a:r>
            <a:r>
              <a:rPr lang="en-US" sz="5100" b="1" dirty="0" err="1" smtClean="0">
                <a:solidFill>
                  <a:schemeClr val="tx1"/>
                </a:solidFill>
              </a:rPr>
              <a:t>PathTech</a:t>
            </a:r>
            <a:r>
              <a:rPr lang="en-US" sz="5100" b="1" dirty="0" smtClean="0">
                <a:solidFill>
                  <a:schemeClr val="tx1"/>
                </a:solidFill>
              </a:rPr>
              <a:t> and Fox Valley/METTE</a:t>
            </a:r>
          </a:p>
          <a:p>
            <a:r>
              <a:rPr lang="en-US" sz="5100" b="1" dirty="0" smtClean="0">
                <a:solidFill>
                  <a:schemeClr val="tx1"/>
                </a:solidFill>
              </a:rPr>
              <a:t> Partnerships to Improve Student Outcomes</a:t>
            </a:r>
          </a:p>
          <a:p>
            <a:r>
              <a:rPr lang="en-US" sz="4000" b="1" dirty="0" smtClean="0">
                <a:solidFill>
                  <a:schemeClr val="tx1"/>
                </a:solidFill>
              </a:rPr>
              <a:t> </a:t>
            </a:r>
            <a:endParaRPr lang="en-US" dirty="0" smtClean="0">
              <a:solidFill>
                <a:schemeClr val="tx1"/>
              </a:solidFill>
            </a:endParaRPr>
          </a:p>
          <a:p>
            <a:r>
              <a:rPr lang="en-US" sz="3800" dirty="0" smtClean="0">
                <a:solidFill>
                  <a:schemeClr val="tx1"/>
                </a:solidFill>
              </a:rPr>
              <a:t>Presenters:</a:t>
            </a:r>
          </a:p>
          <a:p>
            <a:r>
              <a:rPr lang="en-US" sz="3800" dirty="0" smtClean="0">
                <a:solidFill>
                  <a:schemeClr val="tx1"/>
                </a:solidFill>
              </a:rPr>
              <a:t>University of South Florida</a:t>
            </a:r>
          </a:p>
          <a:p>
            <a:r>
              <a:rPr lang="en-US" sz="3800" dirty="0" smtClean="0">
                <a:solidFill>
                  <a:schemeClr val="tx1"/>
                </a:solidFill>
              </a:rPr>
              <a:t>Will Tyson, PI</a:t>
            </a:r>
          </a:p>
          <a:p>
            <a:r>
              <a:rPr lang="en-US" sz="3800" dirty="0" smtClean="0">
                <a:solidFill>
                  <a:schemeClr val="tx1"/>
                </a:solidFill>
              </a:rPr>
              <a:t>Lakshmi </a:t>
            </a:r>
            <a:r>
              <a:rPr lang="en-US" sz="3800" dirty="0" err="1" smtClean="0">
                <a:solidFill>
                  <a:schemeClr val="tx1"/>
                </a:solidFill>
              </a:rPr>
              <a:t>Jayaram</a:t>
            </a:r>
            <a:r>
              <a:rPr lang="en-US" sz="3800" dirty="0" smtClean="0">
                <a:solidFill>
                  <a:schemeClr val="tx1"/>
                </a:solidFill>
              </a:rPr>
              <a:t>, co-PI</a:t>
            </a:r>
          </a:p>
          <a:p>
            <a:r>
              <a:rPr lang="en-US" sz="3800" dirty="0" smtClean="0">
                <a:solidFill>
                  <a:schemeClr val="tx1"/>
                </a:solidFill>
              </a:rPr>
              <a:t>Edward Fletcher, co-PI</a:t>
            </a:r>
          </a:p>
          <a:p>
            <a:endParaRPr lang="en-US" sz="3800" dirty="0" smtClean="0">
              <a:solidFill>
                <a:schemeClr val="tx1"/>
              </a:solidFill>
            </a:endParaRPr>
          </a:p>
          <a:p>
            <a:r>
              <a:rPr lang="en-US" sz="3800" dirty="0" smtClean="0">
                <a:solidFill>
                  <a:schemeClr val="tx1"/>
                </a:solidFill>
              </a:rPr>
              <a:t>Fox Valley Technical College</a:t>
            </a:r>
          </a:p>
          <a:p>
            <a:r>
              <a:rPr lang="en-US" sz="3800" dirty="0" smtClean="0">
                <a:solidFill>
                  <a:schemeClr val="tx1"/>
                </a:solidFill>
              </a:rPr>
              <a:t>Patricia </a:t>
            </a:r>
            <a:r>
              <a:rPr lang="en-US" sz="3800" dirty="0" err="1" smtClean="0">
                <a:solidFill>
                  <a:schemeClr val="tx1"/>
                </a:solidFill>
              </a:rPr>
              <a:t>Frohrib</a:t>
            </a:r>
            <a:r>
              <a:rPr lang="en-US" sz="3800" dirty="0" smtClean="0">
                <a:solidFill>
                  <a:schemeClr val="tx1"/>
                </a:solidFill>
              </a:rPr>
              <a:t>, co-PI</a:t>
            </a:r>
          </a:p>
          <a:p>
            <a:r>
              <a:rPr lang="en-US" sz="3800" dirty="0" smtClean="0">
                <a:solidFill>
                  <a:schemeClr val="tx1"/>
                </a:solidFill>
              </a:rPr>
              <a:t>University of Wisconsin-Madison</a:t>
            </a:r>
          </a:p>
          <a:p>
            <a:r>
              <a:rPr lang="en-US" sz="3800" dirty="0" smtClean="0">
                <a:solidFill>
                  <a:schemeClr val="tx1"/>
                </a:solidFill>
              </a:rPr>
              <a:t>L. Allen Phelps, PI</a:t>
            </a:r>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18471577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Picture 6"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
        <p:nvSpPr>
          <p:cNvPr id="5" name="Content Placeholder 2"/>
          <p:cNvSpPr txBox="1">
            <a:spLocks noGrp="1"/>
          </p:cNvSpPr>
          <p:nvPr>
            <p:ph idx="1"/>
          </p:nvPr>
        </p:nvSpPr>
        <p:spPr>
          <a:xfrm>
            <a:off x="339725" y="1320800"/>
            <a:ext cx="8804275" cy="55372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200" dirty="0" smtClean="0"/>
              <a:t>Pathways Research Model</a:t>
            </a:r>
          </a:p>
          <a:p>
            <a:endParaRPr lang="en-US" sz="3200" dirty="0"/>
          </a:p>
          <a:p>
            <a:r>
              <a:rPr lang="en-US" sz="3200" dirty="0" smtClean="0"/>
              <a:t>Individuals </a:t>
            </a:r>
            <a:r>
              <a:rPr lang="en-US" sz="3200" dirty="0"/>
              <a:t>transitioning from school to work often simultaneously experience other life </a:t>
            </a:r>
            <a:r>
              <a:rPr lang="en-US" sz="3200" dirty="0" smtClean="0"/>
              <a:t>transitions</a:t>
            </a:r>
          </a:p>
          <a:p>
            <a:pPr marL="0" indent="0">
              <a:buNone/>
            </a:pPr>
            <a:endParaRPr lang="en-US" sz="3200" dirty="0"/>
          </a:p>
          <a:p>
            <a:r>
              <a:rPr lang="en-US" sz="3200" dirty="0"/>
              <a:t>Fewer and fewer students experience a linear progression from school to work, or a “pipeline”.  </a:t>
            </a:r>
          </a:p>
        </p:txBody>
      </p:sp>
    </p:spTree>
    <p:extLst>
      <p:ext uri="{BB962C8B-B14F-4D97-AF65-F5344CB8AC3E}">
        <p14:creationId xmlns:p14="http://schemas.microsoft.com/office/powerpoint/2010/main" val="2243339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339212" y="1321182"/>
            <a:ext cx="8804787" cy="5536818"/>
          </a:xfrm>
        </p:spPr>
        <p:txBody>
          <a:bodyPr>
            <a:normAutofit lnSpcReduction="10000"/>
          </a:bodyPr>
          <a:lstStyle/>
          <a:p>
            <a:pPr marL="0" indent="0">
              <a:buNone/>
            </a:pPr>
            <a:r>
              <a:rPr lang="en-US" dirty="0" smtClean="0"/>
              <a:t>Quantitative Goals</a:t>
            </a:r>
          </a:p>
          <a:p>
            <a:pPr marL="0" indent="0">
              <a:buNone/>
            </a:pPr>
            <a:endParaRPr lang="en-US" dirty="0" smtClean="0"/>
          </a:p>
          <a:p>
            <a:r>
              <a:rPr lang="en-US" dirty="0"/>
              <a:t>Data: </a:t>
            </a:r>
            <a:r>
              <a:rPr lang="en-US" dirty="0" smtClean="0"/>
              <a:t>Education </a:t>
            </a:r>
            <a:r>
              <a:rPr lang="en-US" dirty="0"/>
              <a:t>and employment data from </a:t>
            </a:r>
            <a:r>
              <a:rPr lang="en-US" dirty="0" smtClean="0"/>
              <a:t>Florida Department of Education </a:t>
            </a:r>
            <a:r>
              <a:rPr lang="en-US" dirty="0"/>
              <a:t>PK-20 Education Data </a:t>
            </a:r>
            <a:r>
              <a:rPr lang="en-US" dirty="0" smtClean="0"/>
              <a:t>Warehouse of Tampa Bay high school graduates</a:t>
            </a:r>
            <a:endParaRPr lang="en-US" dirty="0"/>
          </a:p>
          <a:p>
            <a:endParaRPr lang="en-US" dirty="0"/>
          </a:p>
          <a:p>
            <a:r>
              <a:rPr lang="en-US" dirty="0"/>
              <a:t>Identify a profile of HS students who enroll in ET and </a:t>
            </a:r>
            <a:r>
              <a:rPr lang="en-US" dirty="0" smtClean="0"/>
              <a:t>other manufacturing programs</a:t>
            </a:r>
            <a:endParaRPr lang="en-US" dirty="0"/>
          </a:p>
          <a:p>
            <a:r>
              <a:rPr lang="en-US" dirty="0"/>
              <a:t>Compare educational and employment outcomes among </a:t>
            </a:r>
            <a:r>
              <a:rPr lang="en-US" dirty="0" smtClean="0"/>
              <a:t>comparable students</a:t>
            </a:r>
            <a:endParaRPr lang="en-US" dirty="0"/>
          </a:p>
        </p:txBody>
      </p:sp>
      <p:pic>
        <p:nvPicPr>
          <p:cNvPr id="7" name="Picture 6"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Tree>
    <p:extLst>
      <p:ext uri="{BB962C8B-B14F-4D97-AF65-F5344CB8AC3E}">
        <p14:creationId xmlns:p14="http://schemas.microsoft.com/office/powerpoint/2010/main" val="20456550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25" name="Chart 24"/>
          <p:cNvGraphicFramePr>
            <a:graphicFrameLocks/>
          </p:cNvGraphicFramePr>
          <p:nvPr>
            <p:extLst>
              <p:ext uri="{D42A27DB-BD31-4B8C-83A1-F6EECF244321}">
                <p14:modId xmlns:p14="http://schemas.microsoft.com/office/powerpoint/2010/main" val="2228082878"/>
              </p:ext>
            </p:extLst>
          </p:nvPr>
        </p:nvGraphicFramePr>
        <p:xfrm>
          <a:off x="521109" y="1671515"/>
          <a:ext cx="7369278" cy="395163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a:xfrm>
            <a:off x="521110" y="1299411"/>
            <a:ext cx="5412700" cy="461665"/>
          </a:xfrm>
          <a:prstGeom prst="rect">
            <a:avLst/>
          </a:prstGeom>
          <a:noFill/>
        </p:spPr>
        <p:txBody>
          <a:bodyPr wrap="none" rtlCol="0">
            <a:spAutoFit/>
          </a:bodyPr>
          <a:lstStyle/>
          <a:p>
            <a:r>
              <a:rPr lang="en-US" sz="2400" u="sng" dirty="0" smtClean="0">
                <a:solidFill>
                  <a:srgbClr val="006600"/>
                </a:solidFill>
              </a:rPr>
              <a:t>Mean high school GPA by degree program</a:t>
            </a:r>
            <a:endParaRPr lang="en-US" sz="2400" u="sng" dirty="0">
              <a:solidFill>
                <a:srgbClr val="006600"/>
              </a:solidFill>
            </a:endParaRPr>
          </a:p>
        </p:txBody>
      </p:sp>
      <p:sp>
        <p:nvSpPr>
          <p:cNvPr id="27" name="TextBox 26"/>
          <p:cNvSpPr txBox="1"/>
          <p:nvPr/>
        </p:nvSpPr>
        <p:spPr>
          <a:xfrm>
            <a:off x="521109" y="5623147"/>
            <a:ext cx="7841225" cy="1200329"/>
          </a:xfrm>
          <a:prstGeom prst="rect">
            <a:avLst/>
          </a:prstGeom>
          <a:noFill/>
        </p:spPr>
        <p:txBody>
          <a:bodyPr wrap="square" rtlCol="0">
            <a:spAutoFit/>
          </a:bodyPr>
          <a:lstStyle/>
          <a:p>
            <a:r>
              <a:rPr lang="en-US" sz="2400" dirty="0" smtClean="0">
                <a:solidFill>
                  <a:srgbClr val="006600"/>
                </a:solidFill>
              </a:rPr>
              <a:t>Manufacturing students are comparable to AA and AS/AAS students and STEM majors are comparable to other BA/BS students with only slightly higher math and science grades. </a:t>
            </a:r>
            <a:endParaRPr lang="en-US" sz="2400" dirty="0">
              <a:solidFill>
                <a:srgbClr val="006600"/>
              </a:solidFill>
            </a:endParaRPr>
          </a:p>
        </p:txBody>
      </p:sp>
      <p:sp>
        <p:nvSpPr>
          <p:cNvPr id="28" name="Title 1"/>
          <p:cNvSpPr txBox="1">
            <a:spLocks/>
          </p:cNvSpPr>
          <p:nvPr/>
        </p:nvSpPr>
        <p:spPr>
          <a:xfrm>
            <a:off x="521110" y="308811"/>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Student Profiles</a:t>
            </a:r>
            <a:endParaRPr lang="en-US" dirty="0"/>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5710" y="184986"/>
            <a:ext cx="1905000" cy="1238250"/>
          </a:xfrm>
          <a:prstGeom prst="rect">
            <a:avLst/>
          </a:prstGeom>
        </p:spPr>
      </p:pic>
    </p:spTree>
    <p:extLst>
      <p:ext uri="{BB962C8B-B14F-4D97-AF65-F5344CB8AC3E}">
        <p14:creationId xmlns:p14="http://schemas.microsoft.com/office/powerpoint/2010/main" val="21524106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26" name="TextBox 25"/>
          <p:cNvSpPr txBox="1"/>
          <p:nvPr/>
        </p:nvSpPr>
        <p:spPr>
          <a:xfrm>
            <a:off x="521110" y="1299411"/>
            <a:ext cx="4955972" cy="461665"/>
          </a:xfrm>
          <a:prstGeom prst="rect">
            <a:avLst/>
          </a:prstGeom>
          <a:noFill/>
        </p:spPr>
        <p:txBody>
          <a:bodyPr wrap="none" rtlCol="0">
            <a:spAutoFit/>
          </a:bodyPr>
          <a:lstStyle/>
          <a:p>
            <a:r>
              <a:rPr lang="en-US" sz="2400" u="sng" dirty="0" smtClean="0">
                <a:solidFill>
                  <a:srgbClr val="006600"/>
                </a:solidFill>
              </a:rPr>
              <a:t>Math coursetaking by degree program</a:t>
            </a:r>
            <a:endParaRPr lang="en-US" sz="2400" u="sng" dirty="0">
              <a:solidFill>
                <a:srgbClr val="006600"/>
              </a:solidFill>
            </a:endParaRPr>
          </a:p>
        </p:txBody>
      </p:sp>
      <p:sp>
        <p:nvSpPr>
          <p:cNvPr id="27" name="TextBox 26"/>
          <p:cNvSpPr txBox="1"/>
          <p:nvPr/>
        </p:nvSpPr>
        <p:spPr>
          <a:xfrm>
            <a:off x="521109" y="5623147"/>
            <a:ext cx="7841225" cy="830997"/>
          </a:xfrm>
          <a:prstGeom prst="rect">
            <a:avLst/>
          </a:prstGeom>
          <a:noFill/>
        </p:spPr>
        <p:txBody>
          <a:bodyPr wrap="square" rtlCol="0">
            <a:spAutoFit/>
          </a:bodyPr>
          <a:lstStyle/>
          <a:p>
            <a:r>
              <a:rPr lang="en-US" sz="2400" dirty="0">
                <a:solidFill>
                  <a:srgbClr val="006600"/>
                </a:solidFill>
              </a:rPr>
              <a:t>Manufacturing students are least likely to take Pre-calculus or Calculus. </a:t>
            </a:r>
          </a:p>
        </p:txBody>
      </p:sp>
      <p:sp>
        <p:nvSpPr>
          <p:cNvPr id="28" name="Title 1"/>
          <p:cNvSpPr txBox="1">
            <a:spLocks/>
          </p:cNvSpPr>
          <p:nvPr/>
        </p:nvSpPr>
        <p:spPr>
          <a:xfrm>
            <a:off x="521110" y="308811"/>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Student Profiles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567599136"/>
              </p:ext>
            </p:extLst>
          </p:nvPr>
        </p:nvGraphicFramePr>
        <p:xfrm>
          <a:off x="521110" y="1761075"/>
          <a:ext cx="8018206" cy="3862071"/>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316" y="240698"/>
            <a:ext cx="1905000" cy="1238250"/>
          </a:xfrm>
          <a:prstGeom prst="rect">
            <a:avLst/>
          </a:prstGeom>
        </p:spPr>
      </p:pic>
    </p:spTree>
    <p:extLst>
      <p:ext uri="{BB962C8B-B14F-4D97-AF65-F5344CB8AC3E}">
        <p14:creationId xmlns:p14="http://schemas.microsoft.com/office/powerpoint/2010/main" val="35741433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26" name="TextBox 25"/>
          <p:cNvSpPr txBox="1"/>
          <p:nvPr/>
        </p:nvSpPr>
        <p:spPr>
          <a:xfrm>
            <a:off x="521110" y="1299411"/>
            <a:ext cx="5224956" cy="461665"/>
          </a:xfrm>
          <a:prstGeom prst="rect">
            <a:avLst/>
          </a:prstGeom>
          <a:noFill/>
        </p:spPr>
        <p:txBody>
          <a:bodyPr wrap="none" rtlCol="0">
            <a:spAutoFit/>
          </a:bodyPr>
          <a:lstStyle/>
          <a:p>
            <a:r>
              <a:rPr lang="en-US" sz="2400" u="sng" dirty="0" smtClean="0">
                <a:solidFill>
                  <a:srgbClr val="006600"/>
                </a:solidFill>
              </a:rPr>
              <a:t>Science coursetaking by degree program</a:t>
            </a:r>
            <a:endParaRPr lang="en-US" sz="2400" u="sng" dirty="0">
              <a:solidFill>
                <a:srgbClr val="006600"/>
              </a:solidFill>
            </a:endParaRPr>
          </a:p>
        </p:txBody>
      </p:sp>
      <p:sp>
        <p:nvSpPr>
          <p:cNvPr id="27" name="TextBox 26"/>
          <p:cNvSpPr txBox="1"/>
          <p:nvPr/>
        </p:nvSpPr>
        <p:spPr>
          <a:xfrm>
            <a:off x="521109" y="5623147"/>
            <a:ext cx="7841225" cy="830997"/>
          </a:xfrm>
          <a:prstGeom prst="rect">
            <a:avLst/>
          </a:prstGeom>
          <a:noFill/>
        </p:spPr>
        <p:txBody>
          <a:bodyPr wrap="square" rtlCol="0">
            <a:spAutoFit/>
          </a:bodyPr>
          <a:lstStyle/>
          <a:p>
            <a:r>
              <a:rPr lang="en-US" sz="2400" dirty="0">
                <a:solidFill>
                  <a:srgbClr val="006600"/>
                </a:solidFill>
              </a:rPr>
              <a:t>Manufacturing students take science courses at a comparable rate as non-STEM BA/BS students. </a:t>
            </a:r>
          </a:p>
        </p:txBody>
      </p:sp>
      <p:sp>
        <p:nvSpPr>
          <p:cNvPr id="28" name="Title 1"/>
          <p:cNvSpPr txBox="1">
            <a:spLocks/>
          </p:cNvSpPr>
          <p:nvPr/>
        </p:nvSpPr>
        <p:spPr>
          <a:xfrm>
            <a:off x="521110" y="308811"/>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Student Profiles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316" y="240698"/>
            <a:ext cx="1905000" cy="123825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2106530226"/>
              </p:ext>
            </p:extLst>
          </p:nvPr>
        </p:nvGraphicFramePr>
        <p:xfrm>
          <a:off x="591062" y="1761075"/>
          <a:ext cx="7373067" cy="3862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85513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26" name="TextBox 25"/>
          <p:cNvSpPr txBox="1"/>
          <p:nvPr/>
        </p:nvSpPr>
        <p:spPr>
          <a:xfrm>
            <a:off x="521110" y="1186805"/>
            <a:ext cx="4558171" cy="461665"/>
          </a:xfrm>
          <a:prstGeom prst="rect">
            <a:avLst/>
          </a:prstGeom>
          <a:noFill/>
        </p:spPr>
        <p:txBody>
          <a:bodyPr wrap="none" rtlCol="0">
            <a:spAutoFit/>
          </a:bodyPr>
          <a:lstStyle/>
          <a:p>
            <a:r>
              <a:rPr lang="en-US" sz="2400" u="sng" dirty="0" smtClean="0">
                <a:solidFill>
                  <a:srgbClr val="006600"/>
                </a:solidFill>
              </a:rPr>
              <a:t>Percent Female by degree program</a:t>
            </a:r>
            <a:endParaRPr lang="en-US" sz="2400" u="sng" dirty="0">
              <a:solidFill>
                <a:srgbClr val="006600"/>
              </a:solidFill>
            </a:endParaRPr>
          </a:p>
        </p:txBody>
      </p:sp>
      <p:sp>
        <p:nvSpPr>
          <p:cNvPr id="27" name="TextBox 26"/>
          <p:cNvSpPr txBox="1"/>
          <p:nvPr/>
        </p:nvSpPr>
        <p:spPr>
          <a:xfrm>
            <a:off x="521109" y="5623147"/>
            <a:ext cx="7841225" cy="1200329"/>
          </a:xfrm>
          <a:prstGeom prst="rect">
            <a:avLst/>
          </a:prstGeom>
          <a:noFill/>
        </p:spPr>
        <p:txBody>
          <a:bodyPr wrap="square" rtlCol="0">
            <a:spAutoFit/>
          </a:bodyPr>
          <a:lstStyle/>
          <a:p>
            <a:r>
              <a:rPr lang="en-US" sz="2400" dirty="0">
                <a:solidFill>
                  <a:srgbClr val="006600"/>
                </a:solidFill>
              </a:rPr>
              <a:t>Women make up about a quarter of students who enrolled in Manufacturing programs compared to almost half of STEM programs. </a:t>
            </a:r>
          </a:p>
        </p:txBody>
      </p:sp>
      <p:sp>
        <p:nvSpPr>
          <p:cNvPr id="28" name="Title 1"/>
          <p:cNvSpPr txBox="1">
            <a:spLocks/>
          </p:cNvSpPr>
          <p:nvPr/>
        </p:nvSpPr>
        <p:spPr>
          <a:xfrm>
            <a:off x="521110" y="308811"/>
            <a:ext cx="8229600"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Student Profiles</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316" y="240698"/>
            <a:ext cx="1905000" cy="123825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801284803"/>
              </p:ext>
            </p:extLst>
          </p:nvPr>
        </p:nvGraphicFramePr>
        <p:xfrm>
          <a:off x="521110" y="1761075"/>
          <a:ext cx="7221793" cy="3862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4896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339212" y="1321182"/>
            <a:ext cx="8804787" cy="5536818"/>
          </a:xfrm>
        </p:spPr>
        <p:txBody>
          <a:bodyPr>
            <a:normAutofit lnSpcReduction="10000"/>
          </a:bodyPr>
          <a:lstStyle/>
          <a:p>
            <a:pPr marL="0" indent="0">
              <a:buNone/>
            </a:pPr>
            <a:r>
              <a:rPr lang="en-US" dirty="0" smtClean="0"/>
              <a:t>Qualitative Goals</a:t>
            </a:r>
          </a:p>
          <a:p>
            <a:pPr marL="0" indent="0">
              <a:buNone/>
            </a:pPr>
            <a:endParaRPr lang="en-US" dirty="0" smtClean="0"/>
          </a:p>
          <a:p>
            <a:r>
              <a:rPr lang="en-US" dirty="0" smtClean="0"/>
              <a:t>Interviews </a:t>
            </a:r>
            <a:r>
              <a:rPr lang="en-US" dirty="0"/>
              <a:t>and focus groups </a:t>
            </a:r>
          </a:p>
          <a:p>
            <a:r>
              <a:rPr lang="en-US" dirty="0"/>
              <a:t>College students, faculty, and administrators</a:t>
            </a:r>
          </a:p>
          <a:p>
            <a:r>
              <a:rPr lang="en-US" dirty="0"/>
              <a:t>High school students and personnel</a:t>
            </a:r>
          </a:p>
          <a:p>
            <a:r>
              <a:rPr lang="en-US" dirty="0"/>
              <a:t>Employers and key </a:t>
            </a:r>
            <a:r>
              <a:rPr lang="en-US" dirty="0" smtClean="0"/>
              <a:t>stakeholders</a:t>
            </a:r>
          </a:p>
          <a:p>
            <a:endParaRPr lang="en-US" dirty="0"/>
          </a:p>
          <a:p>
            <a:r>
              <a:rPr lang="en-US" dirty="0" smtClean="0"/>
              <a:t>Reveal alternative ET pathways, particular because ET students generally come from the workforce</a:t>
            </a:r>
            <a:endParaRPr lang="en-US" dirty="0"/>
          </a:p>
        </p:txBody>
      </p:sp>
      <p:pic>
        <p:nvPicPr>
          <p:cNvPr id="7" name="Picture 6"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Tree>
    <p:extLst>
      <p:ext uri="{BB962C8B-B14F-4D97-AF65-F5344CB8AC3E}">
        <p14:creationId xmlns:p14="http://schemas.microsoft.com/office/powerpoint/2010/main" val="3099697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Picture 6"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
        <p:nvSpPr>
          <p:cNvPr id="6" name="Rectangle 5"/>
          <p:cNvSpPr/>
          <p:nvPr/>
        </p:nvSpPr>
        <p:spPr>
          <a:xfrm>
            <a:off x="503904" y="4074543"/>
            <a:ext cx="1219200" cy="762000"/>
          </a:xfrm>
          <a:prstGeom prst="rect">
            <a:avLst/>
          </a:prstGeom>
          <a:solidFill>
            <a:srgbClr val="C00000"/>
          </a:solidFill>
          <a:effectLst>
            <a:glow rad="63500">
              <a:srgbClr val="FF6600">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High School</a:t>
            </a:r>
            <a:endParaRPr lang="en-US" sz="1400" b="1" dirty="0">
              <a:solidFill>
                <a:schemeClr val="bg1"/>
              </a:solidFill>
            </a:endParaRPr>
          </a:p>
        </p:txBody>
      </p:sp>
      <p:sp>
        <p:nvSpPr>
          <p:cNvPr id="8" name="Rectangle 7"/>
          <p:cNvSpPr/>
          <p:nvPr/>
        </p:nvSpPr>
        <p:spPr>
          <a:xfrm>
            <a:off x="2025629" y="2760093"/>
            <a:ext cx="1981200" cy="838200"/>
          </a:xfrm>
          <a:prstGeom prst="rect">
            <a:avLst/>
          </a:prstGeom>
          <a:solidFill>
            <a:srgbClr val="006600"/>
          </a:solidFill>
          <a:effectLst>
            <a:glow rad="63500">
              <a:srgbClr val="006600">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Work (Manufacturing or Electronics)</a:t>
            </a:r>
            <a:endParaRPr lang="en-US" sz="1400" b="1" dirty="0">
              <a:solidFill>
                <a:schemeClr val="bg1"/>
              </a:solidFill>
            </a:endParaRPr>
          </a:p>
        </p:txBody>
      </p:sp>
      <p:sp>
        <p:nvSpPr>
          <p:cNvPr id="9" name="Rectangle 8"/>
          <p:cNvSpPr/>
          <p:nvPr/>
        </p:nvSpPr>
        <p:spPr>
          <a:xfrm>
            <a:off x="2025629" y="5169918"/>
            <a:ext cx="1981200" cy="762000"/>
          </a:xfrm>
          <a:prstGeom prst="rect">
            <a:avLst/>
          </a:prstGeom>
          <a:solidFill>
            <a:srgbClr val="006600"/>
          </a:solidFill>
          <a:effectLst>
            <a:glow rad="63500">
              <a:srgbClr val="006600">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Family &amp; Relationships</a:t>
            </a:r>
            <a:endParaRPr lang="en-US" sz="1400" b="1" dirty="0">
              <a:solidFill>
                <a:schemeClr val="bg1"/>
              </a:solidFill>
            </a:endParaRPr>
          </a:p>
        </p:txBody>
      </p:sp>
      <p:sp>
        <p:nvSpPr>
          <p:cNvPr id="10" name="Rectangle 9"/>
          <p:cNvSpPr/>
          <p:nvPr/>
        </p:nvSpPr>
        <p:spPr>
          <a:xfrm>
            <a:off x="4580604" y="3426843"/>
            <a:ext cx="1295400" cy="1790700"/>
          </a:xfrm>
          <a:prstGeom prst="rect">
            <a:avLst/>
          </a:prstGeom>
          <a:solidFill>
            <a:srgbClr val="CC9900"/>
          </a:solidFill>
          <a:effectLst>
            <a:glow rad="63500">
              <a:srgbClr val="CC9900">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solidFill>
              </a:rPr>
              <a:t>Community College ET Course Taking</a:t>
            </a:r>
            <a:endParaRPr lang="en-US" sz="1400" b="1" dirty="0">
              <a:solidFill>
                <a:schemeClr val="tx1"/>
              </a:solidFill>
            </a:endParaRPr>
          </a:p>
        </p:txBody>
      </p:sp>
      <p:sp>
        <p:nvSpPr>
          <p:cNvPr id="11" name="Rectangle 10"/>
          <p:cNvSpPr/>
          <p:nvPr/>
        </p:nvSpPr>
        <p:spPr>
          <a:xfrm>
            <a:off x="6752872" y="2474343"/>
            <a:ext cx="1675832" cy="838200"/>
          </a:xfrm>
          <a:prstGeom prst="rect">
            <a:avLst/>
          </a:prstGeom>
          <a:solidFill>
            <a:srgbClr val="000099"/>
          </a:solidFill>
          <a:effectLst>
            <a:glow rad="127000">
              <a:srgbClr val="000099">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AA/AAS degree</a:t>
            </a:r>
            <a:endParaRPr lang="en-US" sz="1400" b="1" dirty="0">
              <a:solidFill>
                <a:schemeClr val="bg1"/>
              </a:solidFill>
            </a:endParaRPr>
          </a:p>
        </p:txBody>
      </p:sp>
      <p:sp>
        <p:nvSpPr>
          <p:cNvPr id="12" name="Rectangle 11"/>
          <p:cNvSpPr/>
          <p:nvPr/>
        </p:nvSpPr>
        <p:spPr>
          <a:xfrm>
            <a:off x="6752872" y="5369943"/>
            <a:ext cx="1675832" cy="762000"/>
          </a:xfrm>
          <a:prstGeom prst="rect">
            <a:avLst/>
          </a:prstGeom>
          <a:solidFill>
            <a:srgbClr val="000099"/>
          </a:solidFill>
          <a:ln>
            <a:noFill/>
          </a:ln>
          <a:effectLst>
            <a:glow rad="127000">
              <a:srgbClr val="000099">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Bachelor’s Degree</a:t>
            </a:r>
            <a:endParaRPr lang="en-US" sz="1400" b="1" dirty="0">
              <a:solidFill>
                <a:schemeClr val="bg1"/>
              </a:solidFill>
            </a:endParaRPr>
          </a:p>
        </p:txBody>
      </p:sp>
      <p:sp>
        <p:nvSpPr>
          <p:cNvPr id="13" name="Rectangle 12"/>
          <p:cNvSpPr/>
          <p:nvPr/>
        </p:nvSpPr>
        <p:spPr>
          <a:xfrm>
            <a:off x="6445045" y="3598293"/>
            <a:ext cx="1675832" cy="1447800"/>
          </a:xfrm>
          <a:prstGeom prst="rect">
            <a:avLst/>
          </a:prstGeom>
          <a:solidFill>
            <a:srgbClr val="000099"/>
          </a:solidFill>
          <a:effectLst>
            <a:glow rad="127000">
              <a:srgbClr val="000099">
                <a:alpha val="40000"/>
              </a:srgbClr>
            </a:glow>
            <a:softEdge rad="7620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bg1"/>
                </a:solidFill>
              </a:rPr>
              <a:t>Employment</a:t>
            </a:r>
          </a:p>
          <a:p>
            <a:pPr algn="ctr"/>
            <a:r>
              <a:rPr lang="en-US" sz="1400" b="1" dirty="0" smtClean="0">
                <a:solidFill>
                  <a:schemeClr val="bg1"/>
                </a:solidFill>
              </a:rPr>
              <a:t>Better Pay</a:t>
            </a:r>
          </a:p>
          <a:p>
            <a:pPr algn="ctr"/>
            <a:r>
              <a:rPr lang="en-US" sz="1400" b="1" dirty="0" smtClean="0">
                <a:solidFill>
                  <a:schemeClr val="bg1"/>
                </a:solidFill>
              </a:rPr>
              <a:t>Better Job</a:t>
            </a:r>
          </a:p>
          <a:p>
            <a:pPr algn="ctr"/>
            <a:r>
              <a:rPr lang="en-US" sz="1400" b="1" dirty="0" smtClean="0">
                <a:solidFill>
                  <a:schemeClr val="bg1"/>
                </a:solidFill>
              </a:rPr>
              <a:t>Job Promotion</a:t>
            </a:r>
            <a:endParaRPr lang="en-US" sz="1400" b="1" dirty="0">
              <a:solidFill>
                <a:schemeClr val="bg1"/>
              </a:solidFill>
            </a:endParaRPr>
          </a:p>
        </p:txBody>
      </p:sp>
      <p:cxnSp>
        <p:nvCxnSpPr>
          <p:cNvPr id="14" name="Straight Arrow Connector 13"/>
          <p:cNvCxnSpPr/>
          <p:nvPr/>
        </p:nvCxnSpPr>
        <p:spPr>
          <a:xfrm>
            <a:off x="1723104" y="4836543"/>
            <a:ext cx="302525" cy="33337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723104" y="3598293"/>
            <a:ext cx="302525" cy="4762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66104" y="3693543"/>
            <a:ext cx="0" cy="13525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016229" y="3693543"/>
            <a:ext cx="0" cy="130968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085304" y="3426843"/>
            <a:ext cx="381000" cy="1714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85304" y="5046093"/>
            <a:ext cx="381000" cy="32385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990304" y="3007743"/>
            <a:ext cx="685800" cy="5048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990304" y="4322193"/>
            <a:ext cx="45474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90304" y="5169918"/>
            <a:ext cx="685800" cy="581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0"/>
          </p:cNvCxnSpPr>
          <p:nvPr/>
        </p:nvCxnSpPr>
        <p:spPr>
          <a:xfrm>
            <a:off x="7282961" y="3179193"/>
            <a:ext cx="0" cy="4191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293078" y="4997547"/>
            <a:ext cx="0" cy="38099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3904" y="1385724"/>
            <a:ext cx="3065206"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t>Emergent Pathways</a:t>
            </a:r>
            <a:endParaRPr lang="en-US" sz="2800" dirty="0"/>
          </a:p>
        </p:txBody>
      </p:sp>
      <p:cxnSp>
        <p:nvCxnSpPr>
          <p:cNvPr id="27" name="Straight Arrow Connector 26"/>
          <p:cNvCxnSpPr/>
          <p:nvPr/>
        </p:nvCxnSpPr>
        <p:spPr>
          <a:xfrm>
            <a:off x="8254181" y="3312543"/>
            <a:ext cx="0" cy="20574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6013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1552514"/>
            <a:ext cx="5591908" cy="762000"/>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Factors that Influence ET Enrollment</a:t>
            </a:r>
            <a:endParaRPr lang="en-US" sz="2800" b="1" dirty="0"/>
          </a:p>
        </p:txBody>
      </p:sp>
      <p:sp>
        <p:nvSpPr>
          <p:cNvPr id="5" name="Rectangle 4"/>
          <p:cNvSpPr/>
          <p:nvPr/>
        </p:nvSpPr>
        <p:spPr>
          <a:xfrm>
            <a:off x="685800" y="2963008"/>
            <a:ext cx="2133600" cy="1600200"/>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Life Experiences</a:t>
            </a:r>
            <a:r>
              <a:rPr lang="en-US" sz="2000" dirty="0" smtClean="0"/>
              <a:t>:</a:t>
            </a:r>
          </a:p>
          <a:p>
            <a:endParaRPr lang="en-US" sz="2000" dirty="0" smtClean="0"/>
          </a:p>
          <a:p>
            <a:pPr marL="285750" indent="-285750">
              <a:buFont typeface="Arial" pitchFamily="34" charset="0"/>
              <a:buChar char="•"/>
            </a:pPr>
            <a:r>
              <a:rPr lang="en-US" sz="2000" dirty="0" smtClean="0"/>
              <a:t>Inclinations</a:t>
            </a:r>
            <a:endParaRPr lang="en-US" sz="2000" dirty="0"/>
          </a:p>
          <a:p>
            <a:pPr marL="285750" indent="-285750">
              <a:buFont typeface="Arial" pitchFamily="34" charset="0"/>
              <a:buChar char="•"/>
            </a:pPr>
            <a:r>
              <a:rPr lang="en-US" sz="2000" dirty="0" smtClean="0"/>
              <a:t>Education</a:t>
            </a:r>
          </a:p>
          <a:p>
            <a:pPr marL="285750" indent="-285750">
              <a:buFont typeface="Arial" pitchFamily="34" charset="0"/>
              <a:buChar char="•"/>
            </a:pPr>
            <a:r>
              <a:rPr lang="en-US" sz="2000" dirty="0" smtClean="0"/>
              <a:t>Work</a:t>
            </a:r>
            <a:endParaRPr lang="en-US" sz="2000" dirty="0"/>
          </a:p>
        </p:txBody>
      </p:sp>
      <p:sp>
        <p:nvSpPr>
          <p:cNvPr id="6" name="Rectangle 5"/>
          <p:cNvSpPr/>
          <p:nvPr/>
        </p:nvSpPr>
        <p:spPr>
          <a:xfrm>
            <a:off x="3353594" y="2906775"/>
            <a:ext cx="2819400" cy="685800"/>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Information Flows</a:t>
            </a:r>
            <a:endParaRPr lang="en-US" sz="2400" b="1" dirty="0"/>
          </a:p>
        </p:txBody>
      </p:sp>
      <p:sp>
        <p:nvSpPr>
          <p:cNvPr id="7" name="Rectangle 6"/>
          <p:cNvSpPr/>
          <p:nvPr/>
        </p:nvSpPr>
        <p:spPr>
          <a:xfrm>
            <a:off x="6781800" y="2971800"/>
            <a:ext cx="2018884" cy="2514600"/>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smtClean="0"/>
              <a:t>Motivations</a:t>
            </a:r>
            <a:r>
              <a:rPr lang="en-US" sz="2000" dirty="0" smtClean="0"/>
              <a:t>:</a:t>
            </a:r>
          </a:p>
          <a:p>
            <a:pPr algn="ctr"/>
            <a:endParaRPr lang="en-US" sz="2000" dirty="0" smtClean="0"/>
          </a:p>
          <a:p>
            <a:pPr marL="285750" indent="-285750">
              <a:buFont typeface="Arial" pitchFamily="34" charset="0"/>
              <a:buChar char="•"/>
            </a:pPr>
            <a:r>
              <a:rPr lang="en-US" sz="2000" dirty="0"/>
              <a:t>Education</a:t>
            </a:r>
          </a:p>
          <a:p>
            <a:pPr marL="285750" indent="-285750">
              <a:buFont typeface="Arial" pitchFamily="34" charset="0"/>
              <a:buChar char="•"/>
            </a:pPr>
            <a:r>
              <a:rPr lang="en-US" sz="2000" dirty="0"/>
              <a:t>Better </a:t>
            </a:r>
            <a:r>
              <a:rPr lang="en-US" sz="2000" dirty="0" smtClean="0"/>
              <a:t>Job</a:t>
            </a:r>
          </a:p>
          <a:p>
            <a:pPr marL="285750" indent="-285750">
              <a:buFont typeface="Arial" pitchFamily="34" charset="0"/>
              <a:buChar char="•"/>
            </a:pPr>
            <a:r>
              <a:rPr lang="en-US" sz="2000" dirty="0" smtClean="0"/>
              <a:t>Higher </a:t>
            </a:r>
            <a:r>
              <a:rPr lang="en-US" sz="2000" dirty="0"/>
              <a:t>Income</a:t>
            </a:r>
          </a:p>
          <a:p>
            <a:pPr marL="285750" indent="-285750">
              <a:buFont typeface="Arial" pitchFamily="34" charset="0"/>
              <a:buChar char="•"/>
            </a:pPr>
            <a:r>
              <a:rPr lang="en-US" sz="2000" dirty="0" smtClean="0"/>
              <a:t>Security &amp; Stability</a:t>
            </a:r>
          </a:p>
          <a:p>
            <a:pPr marL="285750" indent="-285750">
              <a:buFont typeface="Arial" pitchFamily="34" charset="0"/>
              <a:buChar char="•"/>
            </a:pPr>
            <a:r>
              <a:rPr lang="en-US" sz="2000" dirty="0" smtClean="0"/>
              <a:t>Mobility</a:t>
            </a:r>
          </a:p>
        </p:txBody>
      </p:sp>
      <p:sp>
        <p:nvSpPr>
          <p:cNvPr id="8" name="Rectangle 7"/>
          <p:cNvSpPr/>
          <p:nvPr/>
        </p:nvSpPr>
        <p:spPr>
          <a:xfrm>
            <a:off x="3048000" y="3886200"/>
            <a:ext cx="1677988" cy="2249129"/>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“How” Information Flows About ET Programs</a:t>
            </a:r>
          </a:p>
          <a:p>
            <a:pPr algn="ctr"/>
            <a:endParaRPr lang="en-US" sz="1600" b="1" dirty="0" smtClean="0"/>
          </a:p>
          <a:p>
            <a:pPr marL="171450" indent="-171450">
              <a:buFont typeface="Arial" pitchFamily="34" charset="0"/>
              <a:buChar char="•"/>
            </a:pPr>
            <a:r>
              <a:rPr lang="en-US" sz="1600" dirty="0" smtClean="0"/>
              <a:t>Friends</a:t>
            </a:r>
          </a:p>
          <a:p>
            <a:pPr marL="171450" indent="-171450">
              <a:buFont typeface="Arial" pitchFamily="34" charset="0"/>
              <a:buChar char="•"/>
            </a:pPr>
            <a:r>
              <a:rPr lang="en-US" sz="1600" dirty="0" smtClean="0"/>
              <a:t>Colleagues</a:t>
            </a:r>
          </a:p>
          <a:p>
            <a:pPr marL="171450" indent="-171450">
              <a:buFont typeface="Arial" pitchFamily="34" charset="0"/>
              <a:buChar char="•"/>
            </a:pPr>
            <a:r>
              <a:rPr lang="en-US" sz="1600" dirty="0" smtClean="0"/>
              <a:t>Websites</a:t>
            </a:r>
          </a:p>
          <a:p>
            <a:pPr marL="171450" indent="-171450">
              <a:buFont typeface="Arial" pitchFamily="34" charset="0"/>
              <a:buChar char="•"/>
            </a:pPr>
            <a:r>
              <a:rPr lang="en-US" sz="1600" dirty="0" smtClean="0"/>
              <a:t>Recruiters</a:t>
            </a:r>
            <a:endParaRPr lang="en-US" sz="1600" dirty="0"/>
          </a:p>
        </p:txBody>
      </p:sp>
      <p:sp>
        <p:nvSpPr>
          <p:cNvPr id="9" name="Rectangle 8"/>
          <p:cNvSpPr/>
          <p:nvPr/>
        </p:nvSpPr>
        <p:spPr>
          <a:xfrm>
            <a:off x="4876799" y="3886199"/>
            <a:ext cx="1789471" cy="2499853"/>
          </a:xfrm>
          <a:prstGeom prst="rect">
            <a:avLst/>
          </a:prstGeom>
          <a:gradFill flip="none" rotWithShape="1">
            <a:gsLst>
              <a:gs pos="0">
                <a:srgbClr val="CC9900"/>
              </a:gs>
              <a:gs pos="50000">
                <a:schemeClr val="accent1">
                  <a:tint val="44500"/>
                  <a:satMod val="160000"/>
                </a:schemeClr>
              </a:gs>
              <a:gs pos="100000">
                <a:schemeClr val="accent1">
                  <a:tint val="23500"/>
                  <a:satMod val="160000"/>
                </a:schemeClr>
              </a:gs>
            </a:gsLst>
            <a:lin ang="5400000" scaled="1"/>
            <a:tileRect/>
          </a:gradFill>
          <a:effectLst>
            <a:glow rad="63500">
              <a:srgbClr val="CC9900">
                <a:alpha val="40000"/>
              </a:srgbClr>
            </a:glow>
            <a:softEdge rad="31750"/>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smtClean="0"/>
              <a:t>“What” (</a:t>
            </a:r>
            <a:r>
              <a:rPr lang="en-US" sz="1600" b="1" dirty="0" err="1" smtClean="0"/>
              <a:t>Mis</a:t>
            </a:r>
            <a:r>
              <a:rPr lang="en-US" sz="1600" b="1" dirty="0" smtClean="0"/>
              <a:t>)information Flows is Shaped By  </a:t>
            </a:r>
          </a:p>
          <a:p>
            <a:pPr algn="ctr"/>
            <a:endParaRPr lang="en-US" sz="1600" b="1" dirty="0" smtClean="0"/>
          </a:p>
          <a:p>
            <a:pPr marL="171450" indent="-171450">
              <a:buFont typeface="Arial" pitchFamily="34" charset="0"/>
              <a:buChar char="•"/>
            </a:pPr>
            <a:r>
              <a:rPr lang="en-US" sz="1600" dirty="0" smtClean="0"/>
              <a:t>Teachers (+)</a:t>
            </a:r>
          </a:p>
          <a:p>
            <a:pPr marL="171450" indent="-171450">
              <a:buFont typeface="Arial" pitchFamily="34" charset="0"/>
              <a:buChar char="•"/>
            </a:pPr>
            <a:r>
              <a:rPr lang="en-US" sz="1600" dirty="0" smtClean="0"/>
              <a:t>HS Counselors (-)</a:t>
            </a:r>
          </a:p>
          <a:p>
            <a:pPr marL="171450" indent="-171450">
              <a:buFont typeface="Arial" pitchFamily="34" charset="0"/>
              <a:buChar char="•"/>
            </a:pPr>
            <a:r>
              <a:rPr lang="en-US" sz="1600" dirty="0" smtClean="0"/>
              <a:t>Confusion about Engineering vs. ET (-)</a:t>
            </a:r>
          </a:p>
          <a:p>
            <a:endParaRPr lang="en-US" sz="1600" dirty="0"/>
          </a:p>
        </p:txBody>
      </p:sp>
      <p:cxnSp>
        <p:nvCxnSpPr>
          <p:cNvPr id="10" name="Straight Arrow Connector 9"/>
          <p:cNvCxnSpPr/>
          <p:nvPr/>
        </p:nvCxnSpPr>
        <p:spPr>
          <a:xfrm rot="5400000">
            <a:off x="1447800" y="2373375"/>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7077808" y="2373375"/>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534694" y="2617971"/>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49689" y="37711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449094" y="3762314"/>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descr="http://sociology.usf.edu/pathtech/images/pt-logo.jpg"/>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Tree>
    <p:extLst>
      <p:ext uri="{BB962C8B-B14F-4D97-AF65-F5344CB8AC3E}">
        <p14:creationId xmlns:p14="http://schemas.microsoft.com/office/powerpoint/2010/main" val="2924557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p:txBody>
          <a:bodyPr>
            <a:normAutofit lnSpcReduction="10000"/>
          </a:bodyPr>
          <a:lstStyle/>
          <a:p>
            <a:pPr marL="0" indent="0" algn="ctr">
              <a:buNone/>
            </a:pPr>
            <a:r>
              <a:rPr lang="en-US" dirty="0" smtClean="0"/>
              <a:t>Improving Educational Outcomes in </a:t>
            </a:r>
            <a:r>
              <a:rPr lang="en-US" b="1" dirty="0" smtClean="0"/>
              <a:t>M</a:t>
            </a:r>
            <a:r>
              <a:rPr lang="en-US" dirty="0" smtClean="0"/>
              <a:t>anufacturing </a:t>
            </a:r>
            <a:r>
              <a:rPr lang="en-US" b="1" dirty="0" smtClean="0"/>
              <a:t>E</a:t>
            </a:r>
            <a:r>
              <a:rPr lang="en-US" dirty="0" smtClean="0"/>
              <a:t>ngineering </a:t>
            </a:r>
            <a:r>
              <a:rPr lang="en-US" b="1" dirty="0" smtClean="0"/>
              <a:t>T</a:t>
            </a:r>
            <a:r>
              <a:rPr lang="en-US" dirty="0" smtClean="0"/>
              <a:t>echnologist and </a:t>
            </a:r>
            <a:r>
              <a:rPr lang="en-US" b="1" dirty="0" smtClean="0"/>
              <a:t>T</a:t>
            </a:r>
            <a:r>
              <a:rPr lang="en-US" dirty="0" smtClean="0"/>
              <a:t>echnician </a:t>
            </a:r>
            <a:r>
              <a:rPr lang="en-US" b="1" dirty="0" smtClean="0"/>
              <a:t>E</a:t>
            </a:r>
            <a:r>
              <a:rPr lang="en-US" dirty="0" smtClean="0"/>
              <a:t>ducation </a:t>
            </a:r>
          </a:p>
          <a:p>
            <a:r>
              <a:rPr lang="en-US" dirty="0" smtClean="0"/>
              <a:t>Research and Innovation Partnership to Improve Student Success</a:t>
            </a:r>
          </a:p>
          <a:p>
            <a:r>
              <a:rPr lang="en-US" dirty="0" smtClean="0"/>
              <a:t>Five Partners:  UW-Madison, FVTC, MATC-Milwaukee, MPTC, and WCTC</a:t>
            </a:r>
          </a:p>
          <a:p>
            <a:r>
              <a:rPr lang="en-US" dirty="0" smtClean="0"/>
              <a:t>Student Success Model </a:t>
            </a:r>
          </a:p>
          <a:p>
            <a:r>
              <a:rPr lang="en-US" dirty="0" smtClean="0"/>
              <a:t>Research and Innovation Framework</a:t>
            </a:r>
          </a:p>
          <a:p>
            <a:endParaRPr lang="en-US" dirty="0"/>
          </a:p>
          <a:p>
            <a:pPr marL="0" indent="0">
              <a:buNone/>
            </a:pPr>
            <a:endParaRPr lang="en-US" dirty="0" smtClean="0"/>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4">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198797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508605" y="1343911"/>
            <a:ext cx="8292080" cy="5035967"/>
          </a:xfrm>
        </p:spPr>
        <p:txBody>
          <a:bodyPr>
            <a:normAutofit fontScale="70000" lnSpcReduction="20000"/>
          </a:bodyPr>
          <a:lstStyle/>
          <a:p>
            <a:pPr algn="l"/>
            <a:r>
              <a:rPr lang="en-US" dirty="0" smtClean="0">
                <a:solidFill>
                  <a:schemeClr val="tx1"/>
                </a:solidFill>
              </a:rPr>
              <a:t>Introductions:   </a:t>
            </a:r>
            <a:r>
              <a:rPr lang="en-US" dirty="0" err="1" smtClean="0">
                <a:solidFill>
                  <a:schemeClr val="tx1"/>
                </a:solidFill>
              </a:rPr>
              <a:t>PathTech</a:t>
            </a:r>
            <a:r>
              <a:rPr lang="en-US" dirty="0" smtClean="0">
                <a:solidFill>
                  <a:schemeClr val="tx1"/>
                </a:solidFill>
              </a:rPr>
              <a:t> Team and METTE Team</a:t>
            </a:r>
          </a:p>
          <a:p>
            <a:pPr algn="l"/>
            <a:endParaRPr lang="en-US" dirty="0" smtClean="0">
              <a:solidFill>
                <a:schemeClr val="tx1"/>
              </a:solidFill>
            </a:endParaRPr>
          </a:p>
          <a:p>
            <a:pPr algn="l"/>
            <a:r>
              <a:rPr lang="en-US" dirty="0" smtClean="0">
                <a:solidFill>
                  <a:schemeClr val="tx1"/>
                </a:solidFill>
              </a:rPr>
              <a:t>Workshop Overview</a:t>
            </a:r>
          </a:p>
          <a:p>
            <a:pPr algn="l"/>
            <a:endParaRPr lang="en-US" dirty="0" smtClean="0">
              <a:solidFill>
                <a:schemeClr val="tx1"/>
              </a:solidFill>
            </a:endParaRPr>
          </a:p>
          <a:p>
            <a:pPr algn="l"/>
            <a:r>
              <a:rPr lang="en-US" dirty="0" smtClean="0">
                <a:solidFill>
                  <a:schemeClr val="tx1"/>
                </a:solidFill>
              </a:rPr>
              <a:t>The ATE Targeted Research Priority</a:t>
            </a:r>
          </a:p>
          <a:p>
            <a:pPr algn="l"/>
            <a:endParaRPr lang="en-US" dirty="0" smtClean="0">
              <a:solidFill>
                <a:schemeClr val="tx1"/>
              </a:solidFill>
            </a:endParaRPr>
          </a:p>
          <a:p>
            <a:pPr algn="l"/>
            <a:r>
              <a:rPr lang="en-US" dirty="0" smtClean="0">
                <a:solidFill>
                  <a:schemeClr val="tx1"/>
                </a:solidFill>
              </a:rPr>
              <a:t>Why Targeted Research on Technician Education Matters</a:t>
            </a:r>
          </a:p>
          <a:p>
            <a:pPr algn="l"/>
            <a:r>
              <a:rPr lang="en-US" dirty="0" smtClean="0">
                <a:solidFill>
                  <a:schemeClr val="tx1"/>
                </a:solidFill>
              </a:rPr>
              <a:t>	The National College Completion Agenda</a:t>
            </a:r>
          </a:p>
          <a:p>
            <a:pPr algn="l"/>
            <a:r>
              <a:rPr lang="en-US" dirty="0" smtClean="0">
                <a:solidFill>
                  <a:schemeClr val="tx1"/>
                </a:solidFill>
              </a:rPr>
              <a:t>	State Level Performance Funding (WI and FL)</a:t>
            </a:r>
          </a:p>
          <a:p>
            <a:pPr algn="l"/>
            <a:r>
              <a:rPr lang="en-US" dirty="0" smtClean="0">
                <a:solidFill>
                  <a:schemeClr val="tx1"/>
                </a:solidFill>
              </a:rPr>
              <a:t>	Local college initiatives (FVTC)</a:t>
            </a:r>
          </a:p>
          <a:p>
            <a:pPr algn="l"/>
            <a:r>
              <a:rPr lang="en-US" dirty="0" smtClean="0">
                <a:solidFill>
                  <a:schemeClr val="tx1"/>
                </a:solidFill>
              </a:rPr>
              <a:t>		</a:t>
            </a:r>
            <a:r>
              <a:rPr lang="en-US" sz="2800" dirty="0" smtClean="0">
                <a:solidFill>
                  <a:schemeClr val="tx1"/>
                </a:solidFill>
              </a:rPr>
              <a:t>Strategic Planning</a:t>
            </a:r>
          </a:p>
          <a:p>
            <a:pPr algn="l"/>
            <a:r>
              <a:rPr lang="en-US" sz="2800" dirty="0" smtClean="0">
                <a:solidFill>
                  <a:schemeClr val="tx1"/>
                </a:solidFill>
              </a:rPr>
              <a:t>		Program Improvement and Performance Scorecards</a:t>
            </a:r>
          </a:p>
          <a:p>
            <a:pPr algn="l"/>
            <a:endParaRPr lang="en-US" dirty="0" smtClean="0">
              <a:solidFill>
                <a:schemeClr val="tx1"/>
              </a:solidFill>
            </a:endParaRPr>
          </a:p>
          <a:p>
            <a:pPr algn="l"/>
            <a:r>
              <a:rPr lang="en-US" i="1" dirty="0" smtClean="0">
                <a:solidFill>
                  <a:schemeClr val="tx1"/>
                </a:solidFill>
              </a:rPr>
              <a:t>To focus our remarks:  What information, if available, would be most useful for improving ATE  student success or outcomes?</a:t>
            </a:r>
            <a:endParaRPr lang="en-US" dirty="0" smtClean="0">
              <a:solidFill>
                <a:schemeClr val="tx1"/>
              </a:solidFill>
            </a:endParaRPr>
          </a:p>
          <a:p>
            <a:pPr algn="l"/>
            <a:endParaRPr lang="en-US" dirty="0"/>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71548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4">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18132908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98272" y="603827"/>
            <a:ext cx="5080000" cy="5092700"/>
          </a:xfrm>
          <a:prstGeom prst="rect">
            <a:avLst/>
          </a:prstGeom>
        </p:spPr>
      </p:pic>
      <p:pic>
        <p:nvPicPr>
          <p:cNvPr id="6" name="Picture 5"/>
          <p:cNvPicPr>
            <a:picLocks noChangeAspect="1"/>
          </p:cNvPicPr>
          <p:nvPr/>
        </p:nvPicPr>
        <p:blipFill>
          <a:blip r:embed="rId4"/>
          <a:stretch>
            <a:fillRect/>
          </a:stretch>
        </p:blipFill>
        <p:spPr>
          <a:xfrm>
            <a:off x="568037" y="372918"/>
            <a:ext cx="2006599" cy="1054631"/>
          </a:xfrm>
          <a:prstGeom prst="rect">
            <a:avLst/>
          </a:prstGeom>
        </p:spPr>
      </p:pic>
      <p:pic>
        <p:nvPicPr>
          <p:cNvPr id="7" name="Picture 6"/>
          <p:cNvPicPr>
            <a:picLocks noChangeAspect="1"/>
          </p:cNvPicPr>
          <p:nvPr/>
        </p:nvPicPr>
        <p:blipFill>
          <a:blip r:embed="rId5"/>
          <a:stretch>
            <a:fillRect/>
          </a:stretch>
        </p:blipFill>
        <p:spPr>
          <a:xfrm>
            <a:off x="568037" y="1595005"/>
            <a:ext cx="2006599" cy="1054631"/>
          </a:xfrm>
          <a:prstGeom prst="rect">
            <a:avLst/>
          </a:prstGeom>
        </p:spPr>
      </p:pic>
      <p:pic>
        <p:nvPicPr>
          <p:cNvPr id="8" name="Picture 7"/>
          <p:cNvPicPr>
            <a:picLocks noChangeAspect="1"/>
          </p:cNvPicPr>
          <p:nvPr/>
        </p:nvPicPr>
        <p:blipFill>
          <a:blip r:embed="rId6"/>
          <a:stretch>
            <a:fillRect/>
          </a:stretch>
        </p:blipFill>
        <p:spPr>
          <a:xfrm>
            <a:off x="568037" y="2843646"/>
            <a:ext cx="2006599" cy="1054631"/>
          </a:xfrm>
          <a:prstGeom prst="rect">
            <a:avLst/>
          </a:prstGeom>
        </p:spPr>
      </p:pic>
      <p:pic>
        <p:nvPicPr>
          <p:cNvPr id="9" name="Picture 8"/>
          <p:cNvPicPr>
            <a:picLocks noChangeAspect="1"/>
          </p:cNvPicPr>
          <p:nvPr/>
        </p:nvPicPr>
        <p:blipFill>
          <a:blip r:embed="rId7"/>
          <a:stretch>
            <a:fillRect/>
          </a:stretch>
        </p:blipFill>
        <p:spPr>
          <a:xfrm>
            <a:off x="568037" y="4141354"/>
            <a:ext cx="2006599" cy="1054631"/>
          </a:xfrm>
          <a:prstGeom prst="rect">
            <a:avLst/>
          </a:prstGeom>
        </p:spPr>
      </p:pic>
      <p:pic>
        <p:nvPicPr>
          <p:cNvPr id="10" name="Picture 9"/>
          <p:cNvPicPr>
            <a:picLocks noChangeAspect="1"/>
          </p:cNvPicPr>
          <p:nvPr/>
        </p:nvPicPr>
        <p:blipFill>
          <a:blip r:embed="rId8"/>
          <a:stretch>
            <a:fillRect/>
          </a:stretch>
        </p:blipFill>
        <p:spPr>
          <a:xfrm>
            <a:off x="568037" y="5422900"/>
            <a:ext cx="2006599" cy="1054631"/>
          </a:xfrm>
          <a:prstGeom prst="rect">
            <a:avLst/>
          </a:prstGeom>
        </p:spPr>
      </p:pic>
    </p:spTree>
    <p:extLst>
      <p:ext uri="{BB962C8B-B14F-4D97-AF65-F5344CB8AC3E}">
        <p14:creationId xmlns:p14="http://schemas.microsoft.com/office/powerpoint/2010/main" val="109713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457200" y="1600200"/>
            <a:ext cx="8229600" cy="4778037"/>
          </a:xfrm>
        </p:spPr>
        <p:txBody>
          <a:bodyPr>
            <a:normAutofit lnSpcReduction="10000"/>
          </a:bodyPr>
          <a:lstStyle/>
          <a:p>
            <a:pPr marL="0" indent="0">
              <a:buNone/>
            </a:pPr>
            <a:r>
              <a:rPr lang="en-US" dirty="0" smtClean="0"/>
              <a:t>Two Guiding Questions:</a:t>
            </a:r>
          </a:p>
          <a:p>
            <a:pPr marL="0" indent="0">
              <a:buNone/>
            </a:pPr>
            <a:endParaRPr lang="en-US" dirty="0" smtClean="0"/>
          </a:p>
          <a:p>
            <a:pPr marL="514350" indent="-514350">
              <a:buAutoNum type="arabicPeriod"/>
            </a:pPr>
            <a:r>
              <a:rPr lang="en-US" dirty="0" smtClean="0"/>
              <a:t>What are the specific METTE program features that are associated with optimal student outcomes? </a:t>
            </a:r>
          </a:p>
          <a:p>
            <a:pPr marL="514350" indent="-514350">
              <a:buAutoNum type="arabicPeriod"/>
            </a:pPr>
            <a:endParaRPr lang="en-US" dirty="0" smtClean="0"/>
          </a:p>
          <a:p>
            <a:pPr marL="514350" indent="-514350">
              <a:buAutoNum type="arabicPeriod"/>
            </a:pPr>
            <a:r>
              <a:rPr lang="en-US" dirty="0" smtClean="0"/>
              <a:t>How can key METTE stakeholders use research data and findings to inform strategic program improvement decisions?</a:t>
            </a:r>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733732"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4">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5888783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odel for Student Success"/>
          <p:cNvPicPr>
            <a:picLocks noGrp="1"/>
          </p:cNvPicPr>
          <p:nvPr>
            <p:ph idx="1"/>
          </p:nvPr>
        </p:nvPicPr>
        <p:blipFill rotWithShape="1">
          <a:blip r:embed="rId3">
            <a:extLst>
              <a:ext uri="{28A0092B-C50C-407E-A947-70E740481C1C}">
                <a14:useLocalDpi xmlns:a14="http://schemas.microsoft.com/office/drawing/2010/main" val="0"/>
              </a:ext>
            </a:extLst>
          </a:blip>
          <a:srcRect b="-10500"/>
          <a:stretch/>
        </p:blipFill>
        <p:spPr bwMode="auto">
          <a:xfrm>
            <a:off x="457200" y="1078081"/>
            <a:ext cx="8229600" cy="5523321"/>
          </a:xfrm>
          <a:prstGeom prst="rect">
            <a:avLst/>
          </a:prstGeom>
          <a:noFill/>
          <a:ln>
            <a:noFill/>
          </a:ln>
        </p:spPr>
      </p:pic>
      <p:sp>
        <p:nvSpPr>
          <p:cNvPr id="5" name="TextBox 4"/>
          <p:cNvSpPr txBox="1"/>
          <p:nvPr/>
        </p:nvSpPr>
        <p:spPr>
          <a:xfrm>
            <a:off x="2483987" y="488486"/>
            <a:ext cx="40888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METTE Student Success Model </a:t>
            </a:r>
            <a:endParaRPr lang="en-US" sz="2400" b="1" dirty="0"/>
          </a:p>
        </p:txBody>
      </p:sp>
    </p:spTree>
    <p:extLst>
      <p:ext uri="{BB962C8B-B14F-4D97-AF65-F5344CB8AC3E}">
        <p14:creationId xmlns:p14="http://schemas.microsoft.com/office/powerpoint/2010/main" val="405151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079500"/>
            <a:ext cx="9144000" cy="4697506"/>
          </a:xfrm>
          <a:prstGeom prst="rect">
            <a:avLst/>
          </a:prstGeom>
        </p:spPr>
      </p:pic>
      <p:sp>
        <p:nvSpPr>
          <p:cNvPr id="7" name="TextBox 6"/>
          <p:cNvSpPr txBox="1"/>
          <p:nvPr/>
        </p:nvSpPr>
        <p:spPr>
          <a:xfrm>
            <a:off x="3971998" y="510537"/>
            <a:ext cx="18466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endParaRPr lang="en-US" dirty="0"/>
          </a:p>
        </p:txBody>
      </p:sp>
      <p:sp>
        <p:nvSpPr>
          <p:cNvPr id="8" name="TextBox 7"/>
          <p:cNvSpPr txBox="1"/>
          <p:nvPr/>
        </p:nvSpPr>
        <p:spPr>
          <a:xfrm>
            <a:off x="2042029" y="488486"/>
            <a:ext cx="496811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Research and Innovation Framework </a:t>
            </a:r>
            <a:endParaRPr lang="en-US" sz="2400" b="1" dirty="0"/>
          </a:p>
        </p:txBody>
      </p:sp>
      <p:sp>
        <p:nvSpPr>
          <p:cNvPr id="2" name="TextBox 1"/>
          <p:cNvSpPr txBox="1"/>
          <p:nvPr/>
        </p:nvSpPr>
        <p:spPr>
          <a:xfrm flipH="1">
            <a:off x="99608" y="5070972"/>
            <a:ext cx="2328415"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Local Leadership Team</a:t>
            </a:r>
          </a:p>
          <a:p>
            <a:r>
              <a:rPr lang="en-US" dirty="0" smtClean="0"/>
              <a:t>V-P for Instruction</a:t>
            </a:r>
          </a:p>
          <a:p>
            <a:r>
              <a:rPr lang="en-US" dirty="0" smtClean="0"/>
              <a:t>MFG &amp;ENGR Dean</a:t>
            </a:r>
          </a:p>
          <a:p>
            <a:r>
              <a:rPr lang="en-US" dirty="0" smtClean="0"/>
              <a:t>Institutional Research Office</a:t>
            </a:r>
          </a:p>
          <a:p>
            <a:r>
              <a:rPr lang="en-US" dirty="0" smtClean="0"/>
              <a:t>UW Mad Researcher</a:t>
            </a:r>
          </a:p>
        </p:txBody>
      </p:sp>
      <p:sp>
        <p:nvSpPr>
          <p:cNvPr id="6" name="TextBox 5"/>
          <p:cNvSpPr txBox="1"/>
          <p:nvPr/>
        </p:nvSpPr>
        <p:spPr>
          <a:xfrm flipH="1">
            <a:off x="6375119" y="5038342"/>
            <a:ext cx="2669268"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Networked Improvement Communities</a:t>
            </a:r>
          </a:p>
          <a:p>
            <a:r>
              <a:rPr lang="en-US" dirty="0" smtClean="0"/>
              <a:t>Local Leadership Team</a:t>
            </a:r>
          </a:p>
          <a:p>
            <a:r>
              <a:rPr lang="en-US" dirty="0" smtClean="0"/>
              <a:t>Associate Deans</a:t>
            </a:r>
          </a:p>
          <a:p>
            <a:r>
              <a:rPr lang="en-US" dirty="0" smtClean="0"/>
              <a:t>Faculty Leaders</a:t>
            </a:r>
          </a:p>
          <a:p>
            <a:r>
              <a:rPr lang="en-US" dirty="0" smtClean="0"/>
              <a:t>Inst. Research Analysts </a:t>
            </a:r>
          </a:p>
        </p:txBody>
      </p:sp>
    </p:spTree>
    <p:extLst>
      <p:ext uri="{BB962C8B-B14F-4D97-AF65-F5344CB8AC3E}">
        <p14:creationId xmlns:p14="http://schemas.microsoft.com/office/powerpoint/2010/main" val="178963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457201" y="4323751"/>
            <a:ext cx="8164010" cy="2244023"/>
          </a:xfrm>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solidFill>
                  <a:schemeClr val="tx1"/>
                </a:solidFill>
              </a:rPr>
              <a:t>Research Questions</a:t>
            </a:r>
          </a:p>
          <a:p>
            <a:pPr marL="457200" lvl="0" indent="-457200" algn="l">
              <a:buAutoNum type="arabicPeriod"/>
            </a:pPr>
            <a:r>
              <a:rPr lang="en-US" sz="2400" dirty="0" smtClean="0">
                <a:solidFill>
                  <a:schemeClr val="tx1"/>
                </a:solidFill>
              </a:rPr>
              <a:t>In what ways do school-level and student-level characteristics influence students’ early success at FVTC? </a:t>
            </a:r>
          </a:p>
          <a:p>
            <a:pPr marL="457200" lvl="0" indent="-457200" algn="l">
              <a:buAutoNum type="arabicPeriod"/>
            </a:pPr>
            <a:r>
              <a:rPr lang="en-US" sz="2400" dirty="0" smtClean="0">
                <a:solidFill>
                  <a:schemeClr val="tx1"/>
                </a:solidFill>
              </a:rPr>
              <a:t>Do </a:t>
            </a:r>
            <a:r>
              <a:rPr lang="en-US" sz="2400" dirty="0">
                <a:solidFill>
                  <a:schemeClr val="tx1"/>
                </a:solidFill>
              </a:rPr>
              <a:t>school-level measures have an effect above and beyond their corresponding student-level measures?</a:t>
            </a:r>
          </a:p>
          <a:p>
            <a:pPr algn="l"/>
            <a:endParaRPr lang="en-US" sz="2400" dirty="0" smtClean="0"/>
          </a:p>
          <a:p>
            <a:pPr algn="l"/>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
        <p:nvSpPr>
          <p:cNvPr id="11" name="TextBox 10"/>
          <p:cNvSpPr txBox="1"/>
          <p:nvPr/>
        </p:nvSpPr>
        <p:spPr>
          <a:xfrm>
            <a:off x="457200" y="1406987"/>
            <a:ext cx="3571163" cy="247980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sp>
        <p:nvSpPr>
          <p:cNvPr id="13" name="TextBox 12"/>
          <p:cNvSpPr txBox="1"/>
          <p:nvPr/>
        </p:nvSpPr>
        <p:spPr>
          <a:xfrm>
            <a:off x="4233478" y="1445608"/>
            <a:ext cx="4567207" cy="1200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METTE at FVTC</a:t>
            </a:r>
          </a:p>
          <a:p>
            <a:pPr algn="ctr"/>
            <a:r>
              <a:rPr lang="en-US" sz="2400" dirty="0" smtClean="0"/>
              <a:t>Improving Student Success Through High School Partnerships</a:t>
            </a:r>
            <a:endParaRPr lang="en-US" sz="2400" dirty="0"/>
          </a:p>
        </p:txBody>
      </p:sp>
      <p:pic>
        <p:nvPicPr>
          <p:cNvPr id="14" name="Picture 13"/>
          <p:cNvPicPr>
            <a:picLocks noChangeAspect="1"/>
          </p:cNvPicPr>
          <p:nvPr/>
        </p:nvPicPr>
        <p:blipFill rotWithShape="1">
          <a:blip r:embed="rId4"/>
          <a:srcRect l="21514" t="18637" r="40630" b="38155"/>
          <a:stretch/>
        </p:blipFill>
        <p:spPr>
          <a:xfrm>
            <a:off x="579740" y="1445608"/>
            <a:ext cx="3412520" cy="2000980"/>
          </a:xfrm>
          <a:prstGeom prst="rect">
            <a:avLst/>
          </a:prstGeom>
        </p:spPr>
      </p:pic>
      <p:sp>
        <p:nvSpPr>
          <p:cNvPr id="16" name="Rectangle 15"/>
          <p:cNvSpPr/>
          <p:nvPr/>
        </p:nvSpPr>
        <p:spPr>
          <a:xfrm>
            <a:off x="4233478" y="2846423"/>
            <a:ext cx="4572000" cy="1200329"/>
          </a:xfrm>
          <a:prstGeom prst="rect">
            <a:avLst/>
          </a:prstGeom>
        </p:spPr>
        <p:txBody>
          <a:bodyPr>
            <a:spAutoFit/>
          </a:bodyPr>
          <a:lstStyle/>
          <a:p>
            <a:r>
              <a:rPr lang="en-US" b="1" i="1" dirty="0" smtClean="0"/>
              <a:t>2013-16 Strategic Priority</a:t>
            </a:r>
            <a:r>
              <a:rPr lang="en-US" dirty="0" smtClean="0"/>
              <a:t>:  </a:t>
            </a:r>
          </a:p>
          <a:p>
            <a:r>
              <a:rPr lang="en-US" dirty="0" smtClean="0"/>
              <a:t>Increase by 10% each year the number </a:t>
            </a:r>
            <a:r>
              <a:rPr lang="en-US" dirty="0"/>
              <a:t>of high school graduates who enter FVTC programs with prior FVTC </a:t>
            </a:r>
            <a:r>
              <a:rPr lang="en-US" dirty="0" smtClean="0"/>
              <a:t>credits (2012 Baseline: 13.4%)</a:t>
            </a:r>
            <a:endParaRPr lang="en-US" dirty="0"/>
          </a:p>
        </p:txBody>
      </p:sp>
    </p:spTree>
    <p:extLst>
      <p:ext uri="{BB962C8B-B14F-4D97-AF65-F5344CB8AC3E}">
        <p14:creationId xmlns:p14="http://schemas.microsoft.com/office/powerpoint/2010/main" val="16613740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1371600" y="1343911"/>
            <a:ext cx="6400800" cy="5035967"/>
          </a:xfrm>
        </p:spPr>
        <p:txBody>
          <a:bodyPr>
            <a:normAutofit/>
          </a:bodyPr>
          <a:lstStyle/>
          <a:p>
            <a:endParaRPr lang="en-US" dirty="0" smtClean="0"/>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
        <p:nvSpPr>
          <p:cNvPr id="7" name="Rectangle 6"/>
          <p:cNvSpPr/>
          <p:nvPr/>
        </p:nvSpPr>
        <p:spPr>
          <a:xfrm>
            <a:off x="282242" y="1054065"/>
            <a:ext cx="8518443" cy="5539978"/>
          </a:xfrm>
          <a:prstGeom prst="rect">
            <a:avLst/>
          </a:prstGeom>
        </p:spPr>
        <p:txBody>
          <a:bodyPr wrap="square">
            <a:spAutoFit/>
          </a:bodyPr>
          <a:lstStyle/>
          <a:p>
            <a:pPr algn="ctr"/>
            <a:r>
              <a:rPr lang="en-US" dirty="0"/>
              <a:t> </a:t>
            </a:r>
            <a:endParaRPr lang="en-US" dirty="0" smtClean="0"/>
          </a:p>
          <a:p>
            <a:pPr algn="ctr"/>
            <a:r>
              <a:rPr lang="en-US" sz="2400" dirty="0" smtClean="0"/>
              <a:t>PROJECT OUTCOMES</a:t>
            </a:r>
          </a:p>
          <a:p>
            <a:pPr algn="ctr"/>
            <a:endParaRPr lang="en-US" sz="2400" dirty="0" smtClean="0"/>
          </a:p>
          <a:p>
            <a:pPr marL="457200" indent="-457200">
              <a:buAutoNum type="arabicPeriod"/>
            </a:pPr>
            <a:r>
              <a:rPr lang="en-US" sz="2400" dirty="0" smtClean="0"/>
              <a:t>Provide </a:t>
            </a:r>
            <a:r>
              <a:rPr lang="en-US" sz="2400" dirty="0"/>
              <a:t>each high school community with </a:t>
            </a:r>
            <a:r>
              <a:rPr lang="en-US" sz="2400" dirty="0" smtClean="0"/>
              <a:t>a report describing </a:t>
            </a:r>
            <a:r>
              <a:rPr lang="en-US" sz="2400" dirty="0"/>
              <a:t>their graduates’ success at FVTC and </a:t>
            </a:r>
            <a:r>
              <a:rPr lang="en-US" sz="2400" dirty="0" smtClean="0"/>
              <a:t>beyond. </a:t>
            </a:r>
          </a:p>
          <a:p>
            <a:r>
              <a:rPr lang="en-US" sz="2400" dirty="0" smtClean="0"/>
              <a:t>2.   Create </a:t>
            </a:r>
            <a:r>
              <a:rPr lang="en-US" sz="2400" dirty="0"/>
              <a:t>a baseline for documenting and tracking the effects of </a:t>
            </a:r>
            <a:r>
              <a:rPr lang="en-US" sz="2400" dirty="0" smtClean="0"/>
              <a:t>	various </a:t>
            </a:r>
            <a:r>
              <a:rPr lang="en-US" sz="2400" dirty="0"/>
              <a:t>FVTC Early Career Success partnership projects:</a:t>
            </a:r>
          </a:p>
          <a:p>
            <a:r>
              <a:rPr lang="en-US" sz="2400" dirty="0" smtClean="0"/>
              <a:t>          Career </a:t>
            </a:r>
            <a:r>
              <a:rPr lang="en-US" sz="2400" dirty="0"/>
              <a:t>Jump </a:t>
            </a:r>
            <a:r>
              <a:rPr lang="en-US" sz="2400" dirty="0" smtClean="0"/>
              <a:t>Start—Machine Tool (</a:t>
            </a:r>
            <a:r>
              <a:rPr lang="en-US" sz="2400" dirty="0"/>
              <a:t>3 new dual credit courses 	</a:t>
            </a:r>
            <a:r>
              <a:rPr lang="en-US" sz="2400" dirty="0" smtClean="0"/>
              <a:t>    	     in 5 high schools during 2013</a:t>
            </a:r>
            <a:r>
              <a:rPr lang="en-US" sz="2400" dirty="0"/>
              <a:t>-14)</a:t>
            </a:r>
          </a:p>
          <a:p>
            <a:r>
              <a:rPr lang="en-US" sz="2400" dirty="0" smtClean="0"/>
              <a:t>          Dual </a:t>
            </a:r>
            <a:r>
              <a:rPr lang="en-US" sz="2400" dirty="0"/>
              <a:t>Credit Summer Teaching </a:t>
            </a:r>
            <a:r>
              <a:rPr lang="en-US" sz="2400" dirty="0" smtClean="0"/>
              <a:t>Academy (2013--5 CTE inst.)	 </a:t>
            </a:r>
          </a:p>
          <a:p>
            <a:r>
              <a:rPr lang="en-US" sz="2400" dirty="0" smtClean="0"/>
              <a:t>	    Completion of ACCPLACER by all students in Grade 11 </a:t>
            </a:r>
          </a:p>
          <a:p>
            <a:r>
              <a:rPr lang="en-US" sz="2400" dirty="0" smtClean="0"/>
              <a:t>	    New academy development -- manufacturing, technical or   	   	            engineering </a:t>
            </a:r>
          </a:p>
          <a:p>
            <a:r>
              <a:rPr lang="en-US" sz="2400" dirty="0" smtClean="0"/>
              <a:t>3.  	Benchmark </a:t>
            </a:r>
            <a:r>
              <a:rPr lang="en-US" sz="2400" dirty="0"/>
              <a:t>the effectiveness of high school </a:t>
            </a:r>
            <a:r>
              <a:rPr lang="en-US" sz="2400" dirty="0" smtClean="0"/>
              <a:t>partnership linking 	practices  </a:t>
            </a:r>
            <a:r>
              <a:rPr lang="en-US" sz="2000" dirty="0" smtClean="0"/>
              <a:t> </a:t>
            </a:r>
            <a:endParaRPr lang="en-US" sz="2000" dirty="0"/>
          </a:p>
        </p:txBody>
      </p:sp>
    </p:spTree>
    <p:extLst>
      <p:ext uri="{BB962C8B-B14F-4D97-AF65-F5344CB8AC3E}">
        <p14:creationId xmlns:p14="http://schemas.microsoft.com/office/powerpoint/2010/main" val="29539292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8564" y="1133141"/>
            <a:ext cx="6599244" cy="34367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pic>
        <p:nvPicPr>
          <p:cNvPr id="8" name="Picture 7"/>
          <p:cNvPicPr>
            <a:picLocks noChangeAspect="1"/>
          </p:cNvPicPr>
          <p:nvPr/>
        </p:nvPicPr>
        <p:blipFill>
          <a:blip r:embed="rId2"/>
          <a:stretch>
            <a:fillRect/>
          </a:stretch>
        </p:blipFill>
        <p:spPr>
          <a:xfrm>
            <a:off x="0" y="25400"/>
            <a:ext cx="9144000" cy="6784887"/>
          </a:xfrm>
          <a:prstGeom prst="rect">
            <a:avLst/>
          </a:prstGeom>
        </p:spPr>
      </p:pic>
    </p:spTree>
    <p:extLst>
      <p:ext uri="{BB962C8B-B14F-4D97-AF65-F5344CB8AC3E}">
        <p14:creationId xmlns:p14="http://schemas.microsoft.com/office/powerpoint/2010/main" val="186959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 y="0"/>
            <a:ext cx="9118242" cy="6858000"/>
          </a:xfrm>
          <a:prstGeom prst="rect">
            <a:avLst/>
          </a:prstGeom>
        </p:spPr>
      </p:pic>
    </p:spTree>
    <p:extLst>
      <p:ext uri="{BB962C8B-B14F-4D97-AF65-F5344CB8AC3E}">
        <p14:creationId xmlns:p14="http://schemas.microsoft.com/office/powerpoint/2010/main" val="2660731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1371600" y="1343911"/>
            <a:ext cx="6400800" cy="5035967"/>
          </a:xfrm>
        </p:spPr>
        <p:txBody>
          <a:bodyPr>
            <a:normAutofit/>
          </a:bodyPr>
          <a:lstStyle/>
          <a:p>
            <a:endParaRPr lang="en-US" dirty="0" smtClean="0"/>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
        <p:nvSpPr>
          <p:cNvPr id="7" name="Rectangle 6"/>
          <p:cNvSpPr/>
          <p:nvPr/>
        </p:nvSpPr>
        <p:spPr>
          <a:xfrm>
            <a:off x="282242" y="1552150"/>
            <a:ext cx="8518443" cy="5078313"/>
          </a:xfrm>
          <a:prstGeom prst="rect">
            <a:avLst/>
          </a:prstGeom>
        </p:spPr>
        <p:txBody>
          <a:bodyPr wrap="square">
            <a:spAutoFit/>
          </a:bodyPr>
          <a:lstStyle/>
          <a:p>
            <a:pPr algn="ctr"/>
            <a:r>
              <a:rPr lang="en-US" dirty="0"/>
              <a:t> </a:t>
            </a:r>
            <a:r>
              <a:rPr lang="en-US" sz="2400" b="1" dirty="0" smtClean="0"/>
              <a:t>Some Early Findings</a:t>
            </a:r>
            <a:endParaRPr lang="en-US" sz="2400" b="1" dirty="0"/>
          </a:p>
          <a:p>
            <a:pPr algn="ctr"/>
            <a:r>
              <a:rPr lang="en-US" sz="2400" i="1" dirty="0" smtClean="0"/>
              <a:t>Aspirations and Enrollment in STEM Fields</a:t>
            </a:r>
            <a:endParaRPr lang="en-US" sz="2400" dirty="0" smtClean="0"/>
          </a:p>
          <a:p>
            <a:endParaRPr lang="en-US" sz="2400" dirty="0" smtClean="0"/>
          </a:p>
          <a:p>
            <a:r>
              <a:rPr lang="en-US" sz="2400" dirty="0" smtClean="0"/>
              <a:t>From </a:t>
            </a:r>
            <a:r>
              <a:rPr lang="en-US" sz="2400" dirty="0"/>
              <a:t>a national sample of 2002 high school graduates, we found:</a:t>
            </a:r>
          </a:p>
          <a:p>
            <a:r>
              <a:rPr lang="en-US" sz="2400" dirty="0" smtClean="0"/>
              <a:t>•   Students </a:t>
            </a:r>
            <a:r>
              <a:rPr lang="en-US" sz="2400" dirty="0"/>
              <a:t>who described themselves as being in both the academic </a:t>
            </a:r>
            <a:r>
              <a:rPr lang="en-US" sz="2400" dirty="0" smtClean="0"/>
              <a:t>&amp; occupational </a:t>
            </a:r>
            <a:r>
              <a:rPr lang="en-US" sz="2400" dirty="0"/>
              <a:t>tracks in high school were more likely to enroll </a:t>
            </a:r>
            <a:r>
              <a:rPr lang="en-US" sz="2400" dirty="0" smtClean="0"/>
              <a:t>in manufacturing </a:t>
            </a:r>
            <a:r>
              <a:rPr lang="en-US" sz="2400" dirty="0"/>
              <a:t>programs instead of other STEM fields.</a:t>
            </a:r>
          </a:p>
          <a:p>
            <a:r>
              <a:rPr lang="en-US" sz="2400" dirty="0" smtClean="0"/>
              <a:t>•   Having </a:t>
            </a:r>
            <a:r>
              <a:rPr lang="en-US" sz="2400" dirty="0"/>
              <a:t>at least one advanced placement (AP) math credit in high </a:t>
            </a:r>
            <a:r>
              <a:rPr lang="en-US" sz="2400" dirty="0" smtClean="0"/>
              <a:t>school was </a:t>
            </a:r>
            <a:r>
              <a:rPr lang="en-US" sz="2400" dirty="0"/>
              <a:t>associated with 70.3% (girls) or 25.8% (boys) more likely to </a:t>
            </a:r>
            <a:r>
              <a:rPr lang="en-US" sz="2400" dirty="0" smtClean="0"/>
              <a:t>aspire to </a:t>
            </a:r>
            <a:r>
              <a:rPr lang="en-US" sz="2400" dirty="0"/>
              <a:t>manufacturing fields, and 44.2% (girls) and 7.6% (boys) more likely </a:t>
            </a:r>
            <a:r>
              <a:rPr lang="en-US" sz="2400" dirty="0" smtClean="0"/>
              <a:t>to actually </a:t>
            </a:r>
            <a:r>
              <a:rPr lang="en-US" sz="2400" dirty="0"/>
              <a:t>enroll in manufacturing fields at two-year colleges</a:t>
            </a:r>
            <a:r>
              <a:rPr lang="en-US" sz="2400" dirty="0" smtClean="0"/>
              <a:t>.</a:t>
            </a:r>
          </a:p>
          <a:p>
            <a:r>
              <a:rPr lang="en-US" dirty="0" smtClean="0"/>
              <a:t>Source:   </a:t>
            </a:r>
            <a:r>
              <a:rPr lang="en-US" dirty="0"/>
              <a:t>Students in Manufacturing and Other STEM Fields at Two-Year </a:t>
            </a:r>
            <a:r>
              <a:rPr lang="en-US" dirty="0" smtClean="0"/>
              <a:t>Colleges:  An </a:t>
            </a:r>
            <a:r>
              <a:rPr lang="en-US" dirty="0"/>
              <a:t>Exploration of Aspirations and Enrollment (Spring 2012</a:t>
            </a:r>
            <a:r>
              <a:rPr lang="en-US" dirty="0" smtClean="0"/>
              <a:t>)</a:t>
            </a:r>
          </a:p>
        </p:txBody>
      </p:sp>
    </p:spTree>
    <p:extLst>
      <p:ext uri="{BB962C8B-B14F-4D97-AF65-F5344CB8AC3E}">
        <p14:creationId xmlns:p14="http://schemas.microsoft.com/office/powerpoint/2010/main" val="373757393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457199" y="1343911"/>
            <a:ext cx="8343485" cy="5035967"/>
          </a:xfrm>
        </p:spPr>
        <p:txBody>
          <a:bodyPr>
            <a:normAutofit/>
          </a:bodyPr>
          <a:lstStyle/>
          <a:p>
            <a:r>
              <a:rPr lang="en-US" sz="2400" b="1" dirty="0" smtClean="0">
                <a:solidFill>
                  <a:srgbClr val="000000"/>
                </a:solidFill>
              </a:rPr>
              <a:t>Some Early Findings</a:t>
            </a:r>
            <a:r>
              <a:rPr lang="en-US" b="1" dirty="0" smtClean="0"/>
              <a:t> </a:t>
            </a:r>
          </a:p>
          <a:p>
            <a:pPr algn="l"/>
            <a:r>
              <a:rPr lang="en-US" sz="2400" dirty="0" smtClean="0">
                <a:solidFill>
                  <a:schemeClr val="tx1"/>
                </a:solidFill>
              </a:rPr>
              <a:t>For </a:t>
            </a:r>
            <a:r>
              <a:rPr lang="en-US" sz="2400" dirty="0">
                <a:solidFill>
                  <a:schemeClr val="tx1"/>
                </a:solidFill>
              </a:rPr>
              <a:t>recent high school grads who attended one of the technical colleges </a:t>
            </a:r>
            <a:r>
              <a:rPr lang="en-US" sz="2400" dirty="0" smtClean="0">
                <a:solidFill>
                  <a:schemeClr val="tx1"/>
                </a:solidFill>
              </a:rPr>
              <a:t>in Wisconsin </a:t>
            </a:r>
            <a:r>
              <a:rPr lang="en-US" sz="2400" dirty="0">
                <a:solidFill>
                  <a:schemeClr val="tx1"/>
                </a:solidFill>
              </a:rPr>
              <a:t>in 09-10 academic year, we found that:</a:t>
            </a:r>
          </a:p>
          <a:p>
            <a:pPr algn="l"/>
            <a:r>
              <a:rPr lang="en-US" sz="2400" dirty="0" smtClean="0">
                <a:solidFill>
                  <a:schemeClr val="tx1"/>
                </a:solidFill>
              </a:rPr>
              <a:t>•    Summer </a:t>
            </a:r>
            <a:r>
              <a:rPr lang="en-US" sz="2400" dirty="0">
                <a:solidFill>
                  <a:schemeClr val="tx1"/>
                </a:solidFill>
              </a:rPr>
              <a:t>enrollment in 2009 is the strongest predictor of </a:t>
            </a:r>
            <a:r>
              <a:rPr lang="en-US" sz="2400" dirty="0" smtClean="0">
                <a:solidFill>
                  <a:schemeClr val="tx1"/>
                </a:solidFill>
              </a:rPr>
              <a:t>future educational </a:t>
            </a:r>
            <a:r>
              <a:rPr lang="en-US" sz="2400" dirty="0">
                <a:solidFill>
                  <a:schemeClr val="tx1"/>
                </a:solidFill>
              </a:rPr>
              <a:t>success: Students who took summer courses were 19% </a:t>
            </a:r>
            <a:r>
              <a:rPr lang="en-US" sz="2400" dirty="0" smtClean="0">
                <a:solidFill>
                  <a:schemeClr val="tx1"/>
                </a:solidFill>
              </a:rPr>
              <a:t>more likely </a:t>
            </a:r>
            <a:r>
              <a:rPr lang="en-US" sz="2400" dirty="0">
                <a:solidFill>
                  <a:schemeClr val="tx1"/>
                </a:solidFill>
              </a:rPr>
              <a:t>to be retained at the 4th term or to graduate earlier than </a:t>
            </a:r>
            <a:r>
              <a:rPr lang="en-US" sz="2400" dirty="0" smtClean="0">
                <a:solidFill>
                  <a:schemeClr val="tx1"/>
                </a:solidFill>
              </a:rPr>
              <a:t>their counterparts</a:t>
            </a:r>
            <a:r>
              <a:rPr lang="en-US" sz="2400" dirty="0">
                <a:solidFill>
                  <a:schemeClr val="tx1"/>
                </a:solidFill>
              </a:rPr>
              <a:t>.</a:t>
            </a:r>
          </a:p>
          <a:p>
            <a:pPr algn="l"/>
            <a:r>
              <a:rPr lang="en-US" sz="2400" dirty="0" smtClean="0">
                <a:solidFill>
                  <a:schemeClr val="tx1"/>
                </a:solidFill>
              </a:rPr>
              <a:t>•    Students </a:t>
            </a:r>
            <a:r>
              <a:rPr lang="en-US" sz="2400" dirty="0">
                <a:solidFill>
                  <a:schemeClr val="tx1"/>
                </a:solidFill>
              </a:rPr>
              <a:t>who experienced delayed entry to college were 6% less likely </a:t>
            </a:r>
            <a:r>
              <a:rPr lang="en-US" sz="2400" dirty="0" smtClean="0">
                <a:solidFill>
                  <a:schemeClr val="tx1"/>
                </a:solidFill>
              </a:rPr>
              <a:t>to be </a:t>
            </a:r>
            <a:r>
              <a:rPr lang="en-US" sz="2400" dirty="0">
                <a:solidFill>
                  <a:schemeClr val="tx1"/>
                </a:solidFill>
              </a:rPr>
              <a:t>retained or graduate at the 4th </a:t>
            </a:r>
            <a:r>
              <a:rPr lang="en-US" sz="2400" dirty="0" smtClean="0">
                <a:solidFill>
                  <a:schemeClr val="tx1"/>
                </a:solidFill>
              </a:rPr>
              <a:t>term.</a:t>
            </a:r>
          </a:p>
          <a:p>
            <a:pPr algn="l"/>
            <a:endParaRPr lang="en-US" sz="2400" dirty="0">
              <a:solidFill>
                <a:schemeClr val="tx1"/>
              </a:solidFill>
            </a:endParaRPr>
          </a:p>
          <a:p>
            <a:pPr algn="l"/>
            <a:r>
              <a:rPr lang="en-US" sz="1800" dirty="0" smtClean="0">
                <a:solidFill>
                  <a:srgbClr val="000000"/>
                </a:solidFill>
              </a:rPr>
              <a:t>Source: The </a:t>
            </a:r>
            <a:r>
              <a:rPr lang="en-US" sz="1800" dirty="0">
                <a:solidFill>
                  <a:srgbClr val="000000"/>
                </a:solidFill>
              </a:rPr>
              <a:t>Influence of Dual Enrollment and Early Academic Momentum on Two-</a:t>
            </a:r>
          </a:p>
          <a:p>
            <a:pPr algn="l"/>
            <a:r>
              <a:rPr lang="en-US" sz="1800" dirty="0">
                <a:solidFill>
                  <a:srgbClr val="000000"/>
                </a:solidFill>
              </a:rPr>
              <a:t>Year Technical College Student Success (AERA, April, 2013)</a:t>
            </a:r>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19653001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508605" y="1343911"/>
            <a:ext cx="8292080" cy="5219121"/>
          </a:xfrm>
        </p:spPr>
        <p:txBody>
          <a:bodyPr>
            <a:normAutofit fontScale="70000" lnSpcReduction="20000"/>
          </a:bodyPr>
          <a:lstStyle/>
          <a:p>
            <a:pPr algn="l"/>
            <a:r>
              <a:rPr lang="en-US" sz="4000" dirty="0" smtClean="0">
                <a:solidFill>
                  <a:schemeClr val="tx1"/>
                </a:solidFill>
              </a:rPr>
              <a:t>Mixed Methods Research Design</a:t>
            </a:r>
          </a:p>
          <a:p>
            <a:pPr algn="l"/>
            <a:endParaRPr lang="en-US" dirty="0" smtClean="0">
              <a:solidFill>
                <a:schemeClr val="tx1"/>
              </a:solidFill>
            </a:endParaRPr>
          </a:p>
          <a:p>
            <a:pPr algn="l"/>
            <a:r>
              <a:rPr lang="en-US" sz="4000" dirty="0" smtClean="0">
                <a:solidFill>
                  <a:schemeClr val="tx1"/>
                </a:solidFill>
              </a:rPr>
              <a:t>Quantitative</a:t>
            </a:r>
          </a:p>
          <a:p>
            <a:pPr marL="914400" lvl="1" indent="-457200" algn="l">
              <a:buFont typeface="Arial" panose="020B0604020202020204" pitchFamily="34" charset="0"/>
              <a:buChar char="•"/>
            </a:pPr>
            <a:r>
              <a:rPr lang="en-US" sz="4000" dirty="0" smtClean="0">
                <a:solidFill>
                  <a:schemeClr val="tx1"/>
                </a:solidFill>
              </a:rPr>
              <a:t>Education and employment administrative data</a:t>
            </a:r>
          </a:p>
          <a:p>
            <a:pPr marL="914400" lvl="1" indent="-457200" algn="l">
              <a:buFont typeface="Arial" panose="020B0604020202020204" pitchFamily="34" charset="0"/>
              <a:buChar char="•"/>
            </a:pPr>
            <a:endParaRPr lang="en-US" sz="4000" dirty="0" smtClean="0">
              <a:solidFill>
                <a:schemeClr val="tx1"/>
              </a:solidFill>
            </a:endParaRPr>
          </a:p>
          <a:p>
            <a:pPr marL="914400" lvl="1" indent="-457200" algn="l">
              <a:buFont typeface="Arial" panose="020B0604020202020204" pitchFamily="34" charset="0"/>
              <a:buChar char="•"/>
            </a:pPr>
            <a:r>
              <a:rPr lang="en-US" sz="4000" dirty="0" smtClean="0">
                <a:solidFill>
                  <a:schemeClr val="tx1"/>
                </a:solidFill>
              </a:rPr>
              <a:t>Institutional, state, and national public and private data sources</a:t>
            </a:r>
          </a:p>
          <a:p>
            <a:pPr marL="914400" lvl="1" indent="-457200" algn="l">
              <a:buFont typeface="Arial" panose="020B0604020202020204" pitchFamily="34" charset="0"/>
              <a:buChar char="•"/>
            </a:pPr>
            <a:endParaRPr lang="en-US" sz="4000" dirty="0" smtClean="0">
              <a:solidFill>
                <a:schemeClr val="tx1"/>
              </a:solidFill>
            </a:endParaRPr>
          </a:p>
          <a:p>
            <a:pPr marL="914400" lvl="1" indent="-457200" algn="l">
              <a:buFont typeface="Arial" panose="020B0604020202020204" pitchFamily="34" charset="0"/>
              <a:buChar char="•"/>
            </a:pPr>
            <a:r>
              <a:rPr lang="en-US" sz="4000" dirty="0" smtClean="0">
                <a:solidFill>
                  <a:schemeClr val="tx1"/>
                </a:solidFill>
              </a:rPr>
              <a:t>Study transition from high school and the workforce into advanced technologies</a:t>
            </a:r>
          </a:p>
          <a:p>
            <a:pPr marL="914400" lvl="1" indent="-457200" algn="l">
              <a:buFont typeface="Arial" panose="020B0604020202020204" pitchFamily="34" charset="0"/>
              <a:buChar char="•"/>
            </a:pPr>
            <a:endParaRPr lang="en-US" sz="4000" dirty="0" smtClean="0">
              <a:solidFill>
                <a:schemeClr val="tx1"/>
              </a:solidFill>
            </a:endParaRPr>
          </a:p>
          <a:p>
            <a:pPr marL="914400" lvl="1" indent="-457200" algn="l">
              <a:buFont typeface="Arial" panose="020B0604020202020204" pitchFamily="34" charset="0"/>
              <a:buChar char="•"/>
            </a:pPr>
            <a:r>
              <a:rPr lang="en-US" sz="4000" dirty="0" smtClean="0">
                <a:solidFill>
                  <a:schemeClr val="tx1"/>
                </a:solidFill>
              </a:rPr>
              <a:t>Study short-term and long-term post-schooling outcomes</a:t>
            </a:r>
          </a:p>
          <a:p>
            <a:pPr algn="l"/>
            <a:endParaRPr lang="en-US" sz="4000" dirty="0" smtClean="0">
              <a:solidFill>
                <a:schemeClr val="tx1"/>
              </a:solidFill>
            </a:endParaRPr>
          </a:p>
          <a:p>
            <a:pPr algn="l"/>
            <a:endParaRPr lang="en-US" sz="3300" dirty="0" smtClean="0">
              <a:solidFill>
                <a:schemeClr val="tx1"/>
              </a:solidFill>
            </a:endParaRPr>
          </a:p>
          <a:p>
            <a:pPr algn="l"/>
            <a:endParaRPr lang="en-US" sz="3300" dirty="0"/>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71548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4">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22401775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1371600" y="1343911"/>
            <a:ext cx="6400800" cy="5035967"/>
          </a:xfrm>
        </p:spPr>
        <p:txBody>
          <a:bodyPr>
            <a:normAutofit/>
          </a:bodyPr>
          <a:lstStyle/>
          <a:p>
            <a:endParaRPr lang="en-US" dirty="0" smtClean="0"/>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
        <p:nvSpPr>
          <p:cNvPr id="7" name="Rectangle 6"/>
          <p:cNvSpPr/>
          <p:nvPr/>
        </p:nvSpPr>
        <p:spPr>
          <a:xfrm>
            <a:off x="112063" y="1181460"/>
            <a:ext cx="8688621" cy="5539978"/>
          </a:xfrm>
          <a:prstGeom prst="rect">
            <a:avLst/>
          </a:prstGeom>
        </p:spPr>
        <p:txBody>
          <a:bodyPr wrap="square">
            <a:spAutoFit/>
          </a:bodyPr>
          <a:lstStyle/>
          <a:p>
            <a:pPr algn="ctr"/>
            <a:r>
              <a:rPr lang="en-US" sz="2400" b="1" dirty="0" smtClean="0"/>
              <a:t>Discussion </a:t>
            </a:r>
            <a:r>
              <a:rPr lang="en-US" sz="2400" b="1" dirty="0"/>
              <a:t>Questions:</a:t>
            </a:r>
            <a:endParaRPr lang="en-US" sz="2400" dirty="0"/>
          </a:p>
          <a:p>
            <a:r>
              <a:rPr lang="en-US" dirty="0"/>
              <a:t> </a:t>
            </a:r>
          </a:p>
          <a:p>
            <a:pPr lvl="0"/>
            <a:r>
              <a:rPr lang="en-US" sz="2400" dirty="0"/>
              <a:t>How can longitudinal data be used to evaluate ATE projects, program </a:t>
            </a:r>
            <a:r>
              <a:rPr lang="en-US" sz="2400" dirty="0" smtClean="0"/>
              <a:t>improvements, </a:t>
            </a:r>
            <a:r>
              <a:rPr lang="en-US" sz="2400" dirty="0"/>
              <a:t>program innovations, and to track student progress</a:t>
            </a:r>
            <a:r>
              <a:rPr lang="en-US" sz="2400" dirty="0" smtClean="0"/>
              <a:t>?</a:t>
            </a:r>
          </a:p>
          <a:p>
            <a:pPr lvl="0"/>
            <a:endParaRPr lang="en-US" sz="2400" dirty="0"/>
          </a:p>
          <a:p>
            <a:pPr lvl="0"/>
            <a:r>
              <a:rPr lang="en-US" sz="2400" dirty="0"/>
              <a:t>In what ways can qualitative research methods (e.g., interviews and focus groups with students, instructors, and industry partners) clarify the importance of engineering technology (ET) programs, understand the factors affecting ET students’ decisions, and enhance our understanding of the challenges and transitions encountered in different settings by increasingly diverse students</a:t>
            </a:r>
            <a:r>
              <a:rPr lang="en-US" sz="2400" dirty="0" smtClean="0"/>
              <a:t>?</a:t>
            </a:r>
          </a:p>
          <a:p>
            <a:pPr lvl="0"/>
            <a:endParaRPr lang="en-US" sz="2400" dirty="0"/>
          </a:p>
          <a:p>
            <a:pPr lvl="0"/>
            <a:r>
              <a:rPr lang="en-US" sz="2400" dirty="0"/>
              <a:t>When integrated, how can mixed methods of targeted research improve student outcomes and success in ATE pathways?</a:t>
            </a:r>
          </a:p>
        </p:txBody>
      </p:sp>
    </p:spTree>
    <p:extLst>
      <p:ext uri="{BB962C8B-B14F-4D97-AF65-F5344CB8AC3E}">
        <p14:creationId xmlns:p14="http://schemas.microsoft.com/office/powerpoint/2010/main" val="38567849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1371600" y="1343911"/>
            <a:ext cx="6400800" cy="5035967"/>
          </a:xfrm>
        </p:spPr>
        <p:txBody>
          <a:bodyPr>
            <a:normAutofit/>
          </a:bodyPr>
          <a:lstStyle/>
          <a:p>
            <a:endParaRPr lang="en-US" dirty="0" smtClean="0"/>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56591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
        <p:nvSpPr>
          <p:cNvPr id="6" name="TextBox 5"/>
          <p:cNvSpPr txBox="1"/>
          <p:nvPr/>
        </p:nvSpPr>
        <p:spPr>
          <a:xfrm>
            <a:off x="457200" y="1192994"/>
            <a:ext cx="8520262" cy="55399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WEB-BASED RESOURCES FOR ATE PROJECTS</a:t>
            </a:r>
          </a:p>
          <a:p>
            <a:endParaRPr lang="en-US" sz="2400" dirty="0" smtClean="0"/>
          </a:p>
          <a:p>
            <a:r>
              <a:rPr lang="en-US" sz="2400" dirty="0" err="1" smtClean="0"/>
              <a:t>PathTECH</a:t>
            </a:r>
            <a:r>
              <a:rPr lang="en-US" sz="2400" dirty="0" smtClean="0"/>
              <a:t>			</a:t>
            </a:r>
            <a:r>
              <a:rPr lang="en-US" sz="2400" dirty="0"/>
              <a:t>	</a:t>
            </a:r>
            <a:r>
              <a:rPr lang="en-US" sz="2400" dirty="0">
                <a:hlinkClick r:id="rId4"/>
              </a:rPr>
              <a:t>http://sociology.usf.edu/pathtech/team</a:t>
            </a:r>
            <a:r>
              <a:rPr lang="en-US" sz="2400" dirty="0" smtClean="0">
                <a:hlinkClick r:id="rId4"/>
              </a:rPr>
              <a:t>/</a:t>
            </a:r>
            <a:endParaRPr lang="en-US" sz="2400" dirty="0" smtClean="0"/>
          </a:p>
          <a:p>
            <a:endParaRPr lang="en-US" dirty="0" smtClean="0"/>
          </a:p>
          <a:p>
            <a:r>
              <a:rPr lang="en-US" sz="2400" dirty="0"/>
              <a:t>METTE					</a:t>
            </a:r>
            <a:r>
              <a:rPr lang="en-US" sz="2400" dirty="0">
                <a:hlinkClick r:id="rId5"/>
              </a:rPr>
              <a:t>http://mette.wceruw.org</a:t>
            </a:r>
            <a:r>
              <a:rPr lang="en-US" sz="2400" dirty="0" smtClean="0">
                <a:hlinkClick r:id="rId5"/>
              </a:rPr>
              <a:t>/</a:t>
            </a:r>
            <a:endParaRPr lang="en-US" sz="2400" dirty="0" smtClean="0"/>
          </a:p>
          <a:p>
            <a:endParaRPr lang="en-US" sz="2400" dirty="0" smtClean="0"/>
          </a:p>
          <a:p>
            <a:r>
              <a:rPr lang="en-US" sz="2400" dirty="0" smtClean="0"/>
              <a:t>Evidence</a:t>
            </a:r>
            <a:r>
              <a:rPr lang="en-US" sz="2400" dirty="0"/>
              <a:t>-Based Innovations</a:t>
            </a:r>
          </a:p>
          <a:p>
            <a:r>
              <a:rPr lang="en-US" sz="2400" dirty="0"/>
              <a:t>	</a:t>
            </a:r>
            <a:r>
              <a:rPr lang="en-US" sz="2400" dirty="0" smtClean="0"/>
              <a:t>CCSSE			</a:t>
            </a:r>
            <a:r>
              <a:rPr lang="en-US" sz="2400" dirty="0"/>
              <a:t>	</a:t>
            </a:r>
            <a:r>
              <a:rPr lang="en-US" sz="2400" dirty="0">
                <a:hlinkClick r:id="rId6"/>
              </a:rPr>
              <a:t>http://www.ccsse.org/center</a:t>
            </a:r>
            <a:r>
              <a:rPr lang="en-US" sz="2400" dirty="0" smtClean="0">
                <a:hlinkClick r:id="rId6"/>
              </a:rPr>
              <a:t>/</a:t>
            </a:r>
            <a:endParaRPr lang="en-US" sz="2400" dirty="0" smtClean="0"/>
          </a:p>
          <a:p>
            <a:r>
              <a:rPr lang="en-US" sz="2400" dirty="0"/>
              <a:t>	</a:t>
            </a:r>
            <a:r>
              <a:rPr lang="en-US" sz="2400" dirty="0" err="1" smtClean="0"/>
              <a:t>Policydirect.org</a:t>
            </a:r>
            <a:r>
              <a:rPr lang="en-US" sz="2400" dirty="0"/>
              <a:t>	</a:t>
            </a:r>
            <a:r>
              <a:rPr lang="en-US" sz="2400" dirty="0">
                <a:hlinkClick r:id="rId7"/>
              </a:rPr>
              <a:t>http://www.policydirect.org</a:t>
            </a:r>
            <a:r>
              <a:rPr lang="en-US" sz="2400" dirty="0" smtClean="0">
                <a:hlinkClick r:id="rId7"/>
              </a:rPr>
              <a:t>/</a:t>
            </a:r>
            <a:endParaRPr lang="en-US" sz="2400" dirty="0" smtClean="0"/>
          </a:p>
          <a:p>
            <a:r>
              <a:rPr lang="en-US" sz="2400" dirty="0" smtClean="0"/>
              <a:t>	</a:t>
            </a:r>
            <a:r>
              <a:rPr lang="en-US" sz="2400" dirty="0"/>
              <a:t>OCCRL				</a:t>
            </a:r>
            <a:r>
              <a:rPr lang="en-US" sz="2400" dirty="0">
                <a:hlinkClick r:id="rId8"/>
              </a:rPr>
              <a:t>http://occrl.illinois.edu</a:t>
            </a:r>
            <a:r>
              <a:rPr lang="en-US" sz="2400" dirty="0" smtClean="0">
                <a:hlinkClick r:id="rId8"/>
              </a:rPr>
              <a:t>/</a:t>
            </a:r>
            <a:endParaRPr lang="en-US" sz="2400" dirty="0" smtClean="0"/>
          </a:p>
          <a:p>
            <a:r>
              <a:rPr lang="en-US" sz="2400" dirty="0"/>
              <a:t>	</a:t>
            </a:r>
            <a:r>
              <a:rPr lang="en-US" sz="2400" dirty="0" smtClean="0"/>
              <a:t>NRCCTE		</a:t>
            </a:r>
            <a:r>
              <a:rPr lang="en-US" sz="2400" dirty="0"/>
              <a:t>	</a:t>
            </a:r>
            <a:r>
              <a:rPr lang="en-US" sz="2400" dirty="0">
                <a:hlinkClick r:id="rId9"/>
              </a:rPr>
              <a:t>http://www.nrccte.org</a:t>
            </a:r>
            <a:r>
              <a:rPr lang="en-US" sz="2400" dirty="0" smtClean="0">
                <a:hlinkClick r:id="rId9"/>
              </a:rPr>
              <a:t>/</a:t>
            </a:r>
            <a:endParaRPr lang="en-US" sz="2400" dirty="0" smtClean="0"/>
          </a:p>
          <a:p>
            <a:r>
              <a:rPr lang="en-US" sz="2400" dirty="0"/>
              <a:t>	Teaching Technicians – Proven and Promising </a:t>
            </a:r>
            <a:r>
              <a:rPr lang="en-US" sz="2400" dirty="0" smtClean="0"/>
              <a:t>Practices</a:t>
            </a:r>
          </a:p>
          <a:p>
            <a:r>
              <a:rPr lang="en-US" sz="2400" dirty="0" smtClean="0"/>
              <a:t>				</a:t>
            </a:r>
            <a:r>
              <a:rPr lang="en-US" sz="2400" dirty="0" smtClean="0">
                <a:hlinkClick r:id="rId10"/>
              </a:rPr>
              <a:t>https</a:t>
            </a:r>
            <a:r>
              <a:rPr lang="en-US" sz="2400" dirty="0">
                <a:hlinkClick r:id="rId10"/>
              </a:rPr>
              <a:t>://www.teachingtechnicians.org/Resources/PPP</a:t>
            </a:r>
            <a:r>
              <a:rPr lang="en-US" sz="2400" dirty="0" smtClean="0">
                <a:hlinkClick r:id="rId10"/>
              </a:rPr>
              <a:t>/</a:t>
            </a:r>
            <a:endParaRPr lang="en-US" sz="2400" dirty="0" smtClean="0"/>
          </a:p>
          <a:p>
            <a:r>
              <a:rPr lang="en-US" sz="2400" dirty="0" smtClean="0"/>
              <a:t>	CCRC		</a:t>
            </a:r>
            <a:r>
              <a:rPr lang="en-US" sz="2400" dirty="0"/>
              <a:t>	</a:t>
            </a:r>
            <a:r>
              <a:rPr lang="en-US" sz="2400" dirty="0" smtClean="0"/>
              <a:t>	</a:t>
            </a:r>
            <a:r>
              <a:rPr lang="en-US" sz="2400" dirty="0" smtClean="0">
                <a:hlinkClick r:id="rId11"/>
              </a:rPr>
              <a:t>http</a:t>
            </a:r>
            <a:r>
              <a:rPr lang="en-US" sz="2400" dirty="0">
                <a:hlinkClick r:id="rId11"/>
              </a:rPr>
              <a:t>://ccrc.tc.columbia.edu</a:t>
            </a:r>
            <a:r>
              <a:rPr lang="en-US" sz="2400" dirty="0" smtClean="0">
                <a:hlinkClick r:id="rId11"/>
              </a:rPr>
              <a:t>/</a:t>
            </a:r>
            <a:endParaRPr lang="en-US" sz="2400" dirty="0" smtClean="0"/>
          </a:p>
          <a:p>
            <a:r>
              <a:rPr lang="en-US" sz="2400" dirty="0" smtClean="0"/>
              <a:t>	CAPSEE</a:t>
            </a:r>
            <a:r>
              <a:rPr lang="en-US" sz="2400" dirty="0"/>
              <a:t>			</a:t>
            </a:r>
            <a:r>
              <a:rPr lang="en-US" sz="2400" dirty="0">
                <a:hlinkClick r:id="rId12"/>
              </a:rPr>
              <a:t>http://capseecenter.org</a:t>
            </a:r>
            <a:r>
              <a:rPr lang="en-US" sz="2400" dirty="0" smtClean="0">
                <a:hlinkClick r:id="rId12"/>
              </a:rPr>
              <a:t>/</a:t>
            </a:r>
            <a:endParaRPr lang="en-US" sz="2400" dirty="0" smtClean="0"/>
          </a:p>
        </p:txBody>
      </p:sp>
    </p:spTree>
    <p:extLst>
      <p:ext uri="{BB962C8B-B14F-4D97-AF65-F5344CB8AC3E}">
        <p14:creationId xmlns:p14="http://schemas.microsoft.com/office/powerpoint/2010/main" val="23502086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508605" y="1343911"/>
            <a:ext cx="8292080" cy="5219121"/>
          </a:xfrm>
        </p:spPr>
        <p:txBody>
          <a:bodyPr>
            <a:normAutofit fontScale="70000" lnSpcReduction="20000"/>
          </a:bodyPr>
          <a:lstStyle/>
          <a:p>
            <a:pPr algn="l"/>
            <a:r>
              <a:rPr lang="en-US" sz="4000" dirty="0" smtClean="0">
                <a:solidFill>
                  <a:schemeClr val="tx1"/>
                </a:solidFill>
              </a:rPr>
              <a:t>Mixed Methods Research Design</a:t>
            </a:r>
          </a:p>
          <a:p>
            <a:pPr algn="l"/>
            <a:endParaRPr lang="en-US" dirty="0" smtClean="0">
              <a:solidFill>
                <a:schemeClr val="tx1"/>
              </a:solidFill>
            </a:endParaRPr>
          </a:p>
          <a:p>
            <a:pPr algn="l"/>
            <a:r>
              <a:rPr lang="en-US" sz="4000" dirty="0" smtClean="0">
                <a:solidFill>
                  <a:schemeClr val="tx1"/>
                </a:solidFill>
              </a:rPr>
              <a:t>Qualitative</a:t>
            </a:r>
          </a:p>
          <a:p>
            <a:pPr marL="914400" lvl="1" indent="-457200" algn="l">
              <a:buFont typeface="Arial" panose="020B0604020202020204" pitchFamily="34" charset="0"/>
              <a:buChar char="•"/>
            </a:pPr>
            <a:r>
              <a:rPr lang="en-US" sz="4000" dirty="0" smtClean="0">
                <a:solidFill>
                  <a:schemeClr val="tx1"/>
                </a:solidFill>
              </a:rPr>
              <a:t>In-depth understanding of educational and employment experiences through open-ended questions</a:t>
            </a:r>
          </a:p>
          <a:p>
            <a:pPr marL="914400" lvl="1" indent="-457200" algn="l">
              <a:buFont typeface="Arial" panose="020B0604020202020204" pitchFamily="34" charset="0"/>
              <a:buChar char="•"/>
            </a:pPr>
            <a:endParaRPr lang="en-US" sz="4000" dirty="0" smtClean="0">
              <a:solidFill>
                <a:schemeClr val="tx1"/>
              </a:solidFill>
            </a:endParaRPr>
          </a:p>
          <a:p>
            <a:pPr marL="914400" lvl="1" indent="-457200" algn="l">
              <a:buFont typeface="Arial" panose="020B0604020202020204" pitchFamily="34" charset="0"/>
              <a:buChar char="•"/>
            </a:pPr>
            <a:r>
              <a:rPr lang="en-US" sz="4000" dirty="0" smtClean="0">
                <a:solidFill>
                  <a:schemeClr val="tx1"/>
                </a:solidFill>
              </a:rPr>
              <a:t>Opportunity to gather data from sources not typically included in large datasets (e.g. administrators and employers)</a:t>
            </a:r>
          </a:p>
          <a:p>
            <a:pPr marL="914400" lvl="1" indent="-457200" algn="l">
              <a:buFont typeface="Arial" panose="020B0604020202020204" pitchFamily="34" charset="0"/>
              <a:buChar char="•"/>
            </a:pPr>
            <a:endParaRPr lang="en-US" sz="4000" dirty="0" smtClean="0">
              <a:solidFill>
                <a:schemeClr val="tx1"/>
              </a:solidFill>
            </a:endParaRPr>
          </a:p>
          <a:p>
            <a:pPr marL="914400" lvl="1" indent="-457200" algn="l">
              <a:buFont typeface="Arial" panose="020B0604020202020204" pitchFamily="34" charset="0"/>
              <a:buChar char="•"/>
            </a:pPr>
            <a:r>
              <a:rPr lang="en-US" sz="4000" dirty="0" smtClean="0">
                <a:solidFill>
                  <a:schemeClr val="tx1"/>
                </a:solidFill>
              </a:rPr>
              <a:t>Ability to articulate a process using personal histories to construct school-work trajectories</a:t>
            </a:r>
          </a:p>
          <a:p>
            <a:pPr marL="914400" lvl="1" indent="-457200" algn="l">
              <a:buFont typeface="Arial" panose="020B0604020202020204" pitchFamily="34" charset="0"/>
              <a:buChar char="•"/>
            </a:pPr>
            <a:endParaRPr lang="en-US" sz="4000" dirty="0" smtClean="0">
              <a:solidFill>
                <a:schemeClr val="tx1"/>
              </a:solidFill>
            </a:endParaRPr>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715480" cy="788766"/>
          </a:xfrm>
          <a:prstGeom prst="rect">
            <a:avLst/>
          </a:prstGeom>
          <a:noFill/>
          <a:ln>
            <a:noFill/>
          </a:ln>
          <a:extLst>
            <a:ext uri="{53640926-AAD7-44d8-BBD7-CCE9431645EC}">
              <a14:shadowObscured xmlns:a14="http://schemas.microsoft.com/office/drawing/2010/main"/>
            </a:ext>
          </a:extLst>
        </p:spPr>
      </p:pic>
      <p:pic>
        <p:nvPicPr>
          <p:cNvPr id="5" name="Picture 4" descr="http://sociology.usf.edu/pathtech/images/pt-logo.jpg"/>
          <p:cNvPicPr/>
          <p:nvPr/>
        </p:nvPicPr>
        <p:blipFill>
          <a:blip r:embed="rId4">
            <a:extLst>
              <a:ext uri="{28A0092B-C50C-407E-A947-70E740481C1C}">
                <a14:useLocalDpi xmlns:a14="http://schemas.microsoft.com/office/drawing/2010/main" val="0"/>
              </a:ext>
            </a:extLst>
          </a:blip>
          <a:srcRect/>
          <a:stretch>
            <a:fillRect/>
          </a:stretch>
        </p:blipFill>
        <p:spPr bwMode="auto">
          <a:xfrm>
            <a:off x="2436430" y="392693"/>
            <a:ext cx="6364255" cy="788766"/>
          </a:xfrm>
          <a:prstGeom prst="rect">
            <a:avLst/>
          </a:prstGeom>
          <a:noFill/>
          <a:ln>
            <a:noFill/>
          </a:ln>
        </p:spPr>
      </p:pic>
    </p:spTree>
    <p:extLst>
      <p:ext uri="{BB962C8B-B14F-4D97-AF65-F5344CB8AC3E}">
        <p14:creationId xmlns:p14="http://schemas.microsoft.com/office/powerpoint/2010/main" val="36530753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457200" y="3417832"/>
            <a:ext cx="8229600" cy="2555266"/>
          </a:xfrm>
        </p:spPr>
        <p:txBody>
          <a:bodyPr>
            <a:normAutofit fontScale="92500" lnSpcReduction="10000"/>
          </a:bodyPr>
          <a:lstStyle/>
          <a:p>
            <a:endParaRPr lang="en-US" dirty="0" smtClean="0"/>
          </a:p>
          <a:p>
            <a:r>
              <a:rPr lang="en-US" dirty="0" smtClean="0"/>
              <a:t>ATE Center/University Partnership </a:t>
            </a:r>
          </a:p>
          <a:p>
            <a:r>
              <a:rPr lang="en-US" dirty="0" smtClean="0"/>
              <a:t>FLATE Regional Center of Excellence/University of South Florida </a:t>
            </a:r>
          </a:p>
          <a:p>
            <a:pPr marL="339725" indent="-339725">
              <a:buNone/>
            </a:pPr>
            <a:r>
              <a:rPr lang="en-US" dirty="0" smtClean="0"/>
              <a:t>	(Tampa, FL)</a:t>
            </a:r>
          </a:p>
          <a:p>
            <a:endParaRPr lang="en-US" dirty="0"/>
          </a:p>
          <a:p>
            <a:endParaRPr lang="en-US" dirty="0" smtClean="0"/>
          </a:p>
          <a:p>
            <a:pPr marL="0" indent="0">
              <a:buNone/>
            </a:pPr>
            <a:endParaRPr lang="en-US" dirty="0" smtClean="0"/>
          </a:p>
          <a:p>
            <a:endParaRPr lang="en-US" dirty="0"/>
          </a:p>
          <a:p>
            <a:pPr marL="0" indent="0">
              <a:buNone/>
            </a:pPr>
            <a:endParaRPr lang="en-US" dirty="0" smtClean="0"/>
          </a:p>
        </p:txBody>
      </p:sp>
      <p:pic>
        <p:nvPicPr>
          <p:cNvPr id="9" name="Picture 6" descr="C:\Users\cooper13\Desktop\PathTech Cropped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126" y="274638"/>
            <a:ext cx="6372228" cy="362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3091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2692"/>
            <a:ext cx="8343485" cy="1024945"/>
          </a:xfrm>
          <a:prstGeom prst="rect">
            <a:avLst/>
          </a:prstGeom>
          <a:noFill/>
          <a:ln>
            <a:noFill/>
          </a:ln>
        </p:spPr>
      </p:pic>
      <p:sp>
        <p:nvSpPr>
          <p:cNvPr id="7" name="Rectangle 6"/>
          <p:cNvSpPr/>
          <p:nvPr/>
        </p:nvSpPr>
        <p:spPr>
          <a:xfrm>
            <a:off x="457200" y="1528119"/>
            <a:ext cx="7696200" cy="5262979"/>
          </a:xfrm>
          <a:prstGeom prst="rect">
            <a:avLst/>
          </a:prstGeom>
        </p:spPr>
        <p:txBody>
          <a:bodyPr wrap="square">
            <a:spAutoFit/>
          </a:bodyPr>
          <a:lstStyle/>
          <a:p>
            <a:r>
              <a:rPr lang="en-US" sz="2800" b="1" dirty="0" smtClean="0"/>
              <a:t>Hillsborough Community College</a:t>
            </a:r>
            <a:r>
              <a:rPr lang="en-US" sz="2800" dirty="0" smtClean="0"/>
              <a:t> (Tampa)</a:t>
            </a:r>
          </a:p>
          <a:p>
            <a:pPr marL="285750" indent="-285750">
              <a:buFont typeface="Arial" panose="020B0604020202020204" pitchFamily="34" charset="0"/>
              <a:buChar char="•"/>
            </a:pPr>
            <a:r>
              <a:rPr lang="en-US" sz="2800" dirty="0" smtClean="0"/>
              <a:t>Advanced Manufacturing</a:t>
            </a:r>
          </a:p>
          <a:p>
            <a:endParaRPr lang="en-US" sz="2800" b="1" dirty="0" smtClean="0"/>
          </a:p>
          <a:p>
            <a:r>
              <a:rPr lang="en-US" sz="2800" b="1" dirty="0" smtClean="0"/>
              <a:t>St. Petersburg College</a:t>
            </a:r>
            <a:r>
              <a:rPr lang="en-US" sz="2800" dirty="0" smtClean="0"/>
              <a:t> (Clearwater)</a:t>
            </a:r>
          </a:p>
          <a:p>
            <a:pPr marL="285750" indent="-285750">
              <a:buFont typeface="Arial" panose="020B0604020202020204" pitchFamily="34" charset="0"/>
              <a:buChar char="•"/>
            </a:pPr>
            <a:r>
              <a:rPr lang="en-US" sz="2800" dirty="0" smtClean="0"/>
              <a:t>Biomedical Systems, Quality,</a:t>
            </a:r>
          </a:p>
          <a:p>
            <a:pPr>
              <a:tabLst>
                <a:tab pos="347663" algn="l"/>
              </a:tabLst>
            </a:pPr>
            <a:r>
              <a:rPr lang="en-US" sz="2800" dirty="0" smtClean="0"/>
              <a:t>	Digital Design &amp; Modeling</a:t>
            </a:r>
          </a:p>
          <a:p>
            <a:r>
              <a:rPr lang="en-US" sz="2800" dirty="0" smtClean="0"/>
              <a:t> </a:t>
            </a:r>
            <a:endParaRPr lang="en-US" sz="2800" b="1" dirty="0" smtClean="0"/>
          </a:p>
          <a:p>
            <a:r>
              <a:rPr lang="en-US" sz="2800" b="1" dirty="0" smtClean="0"/>
              <a:t>Polk State College</a:t>
            </a:r>
            <a:r>
              <a:rPr lang="en-US" sz="2800" dirty="0" smtClean="0"/>
              <a:t> (Lakeland)</a:t>
            </a:r>
          </a:p>
          <a:p>
            <a:pPr marL="285750" indent="-285750">
              <a:buFont typeface="Arial" panose="020B0604020202020204" pitchFamily="34" charset="0"/>
              <a:buChar char="•"/>
            </a:pPr>
            <a:r>
              <a:rPr lang="en-US" sz="2800" dirty="0" smtClean="0"/>
              <a:t>Advanced Manufacturing</a:t>
            </a:r>
          </a:p>
          <a:p>
            <a:endParaRPr lang="en-US" sz="2800" b="1" dirty="0" smtClean="0"/>
          </a:p>
          <a:p>
            <a:r>
              <a:rPr lang="en-US" sz="2800" b="1" dirty="0" smtClean="0"/>
              <a:t>State College of Florida</a:t>
            </a:r>
            <a:r>
              <a:rPr lang="en-US" sz="2800" dirty="0" smtClean="0"/>
              <a:t> (Venice)</a:t>
            </a:r>
          </a:p>
          <a:p>
            <a:pPr marL="285750" indent="-285750">
              <a:buFont typeface="Arial" panose="020B0604020202020204" pitchFamily="34" charset="0"/>
              <a:buChar char="•"/>
            </a:pPr>
            <a:r>
              <a:rPr lang="en-US" sz="2800" dirty="0" smtClean="0"/>
              <a:t>Electronics, Digital Design &amp; Modeling</a:t>
            </a:r>
            <a:endParaRPr lang="en-US" sz="2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010" y="1588904"/>
            <a:ext cx="2299669" cy="74134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0905" y="2620201"/>
            <a:ext cx="1803121" cy="131610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5871" y="4102217"/>
            <a:ext cx="2298480" cy="1154687"/>
          </a:xfrm>
          <a:prstGeom prst="rect">
            <a:avLst/>
          </a:prstGeom>
          <a:ln>
            <a:solidFill>
              <a:schemeClr val="tx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55328" y="5454685"/>
            <a:ext cx="1802052" cy="1136145"/>
          </a:xfrm>
          <a:prstGeom prst="rect">
            <a:avLst/>
          </a:prstGeom>
        </p:spPr>
      </p:pic>
    </p:spTree>
    <p:extLst>
      <p:ext uri="{BB962C8B-B14F-4D97-AF65-F5344CB8AC3E}">
        <p14:creationId xmlns:p14="http://schemas.microsoft.com/office/powerpoint/2010/main" val="39643663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5" name="Picture 4"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2692"/>
            <a:ext cx="8343485" cy="1024945"/>
          </a:xfrm>
          <a:prstGeom prst="rect">
            <a:avLst/>
          </a:prstGeom>
          <a:noFill/>
          <a:ln>
            <a:noFill/>
          </a:ln>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4546" t="8164"/>
          <a:stretch/>
        </p:blipFill>
        <p:spPr>
          <a:xfrm>
            <a:off x="560439" y="1983151"/>
            <a:ext cx="6179573" cy="4675566"/>
          </a:xfrm>
          <a:prstGeom prst="rect">
            <a:avLst/>
          </a:prstGeom>
        </p:spPr>
      </p:pic>
      <p:sp>
        <p:nvSpPr>
          <p:cNvPr id="14" name="Content Placeholder 4"/>
          <p:cNvSpPr txBox="1">
            <a:spLocks/>
          </p:cNvSpPr>
          <p:nvPr/>
        </p:nvSpPr>
        <p:spPr>
          <a:xfrm>
            <a:off x="457199" y="1522592"/>
            <a:ext cx="8311123" cy="56737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dirty="0" smtClean="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FLATE Engineering Technology College Network</a:t>
            </a:r>
            <a:endParaRPr lang="en-US" dirty="0">
              <a:solidFill>
                <a:srgbClr val="0066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8407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b="36620"/>
          <a:stretch/>
        </p:blipFill>
        <p:spPr>
          <a:xfrm>
            <a:off x="3539613" y="524612"/>
            <a:ext cx="5604387" cy="6117451"/>
          </a:xfrm>
        </p:spPr>
      </p:pic>
      <p:sp>
        <p:nvSpPr>
          <p:cNvPr id="16" name="Content Placeholder 4"/>
          <p:cNvSpPr txBox="1">
            <a:spLocks/>
          </p:cNvSpPr>
          <p:nvPr/>
        </p:nvSpPr>
        <p:spPr>
          <a:xfrm>
            <a:off x="111635" y="1354212"/>
            <a:ext cx="3571161" cy="16114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FLATE connects USF researchers to Tampa Bay area ET community</a:t>
            </a:r>
            <a:endParaRPr lang="en-US" sz="2400" dirty="0"/>
          </a:p>
        </p:txBody>
      </p:sp>
      <p:sp>
        <p:nvSpPr>
          <p:cNvPr id="17" name="Rectangle 16"/>
          <p:cNvSpPr/>
          <p:nvPr/>
        </p:nvSpPr>
        <p:spPr>
          <a:xfrm>
            <a:off x="111635" y="2689559"/>
            <a:ext cx="3307940" cy="3046988"/>
          </a:xfrm>
          <a:prstGeom prst="rect">
            <a:avLst/>
          </a:prstGeom>
        </p:spPr>
        <p:txBody>
          <a:bodyPr wrap="square">
            <a:spAutoFit/>
          </a:bodyPr>
          <a:lstStyle/>
          <a:p>
            <a:pPr marL="285750" lvl="1" indent="-285750">
              <a:buFont typeface="Arial" panose="020B0604020202020204" pitchFamily="34" charset="0"/>
              <a:buChar char="•"/>
            </a:pPr>
            <a:r>
              <a:rPr lang="en-US" sz="2400" dirty="0">
                <a:cs typeface="Arial" pitchFamily="34" charset="0"/>
              </a:rPr>
              <a:t>ET </a:t>
            </a:r>
            <a:r>
              <a:rPr lang="en-US" sz="2400" dirty="0" smtClean="0">
                <a:cs typeface="Arial" pitchFamily="34" charset="0"/>
              </a:rPr>
              <a:t>students</a:t>
            </a:r>
          </a:p>
          <a:p>
            <a:pPr marL="285750" lvl="1" indent="-285750">
              <a:buFont typeface="Arial" panose="020B0604020202020204" pitchFamily="34" charset="0"/>
              <a:buChar char="•"/>
            </a:pPr>
            <a:endParaRPr lang="en-US" sz="2400" dirty="0">
              <a:cs typeface="Arial" pitchFamily="34" charset="0"/>
            </a:endParaRPr>
          </a:p>
          <a:p>
            <a:pPr marL="285750" lvl="1" indent="-285750">
              <a:buFont typeface="Arial" panose="020B0604020202020204" pitchFamily="34" charset="0"/>
              <a:buChar char="•"/>
            </a:pPr>
            <a:r>
              <a:rPr lang="en-US" sz="2400" dirty="0">
                <a:cs typeface="Arial" pitchFamily="34" charset="0"/>
              </a:rPr>
              <a:t>ET </a:t>
            </a:r>
            <a:r>
              <a:rPr lang="en-US" sz="2400" dirty="0" smtClean="0">
                <a:cs typeface="Arial" pitchFamily="34" charset="0"/>
              </a:rPr>
              <a:t>graduates</a:t>
            </a:r>
          </a:p>
          <a:p>
            <a:pPr marL="285750" lvl="1" indent="-285750">
              <a:buFont typeface="Arial" panose="020B0604020202020204" pitchFamily="34" charset="0"/>
              <a:buChar char="•"/>
            </a:pPr>
            <a:endParaRPr lang="en-US" sz="2400" dirty="0" smtClean="0">
              <a:cs typeface="Arial" pitchFamily="34" charset="0"/>
            </a:endParaRPr>
          </a:p>
          <a:p>
            <a:pPr marL="285750" lvl="1" indent="-285750">
              <a:buFont typeface="Arial" panose="020B0604020202020204" pitchFamily="34" charset="0"/>
              <a:buChar char="•"/>
            </a:pPr>
            <a:r>
              <a:rPr lang="en-US" sz="2400" dirty="0" smtClean="0">
                <a:cs typeface="Arial" pitchFamily="34" charset="0"/>
              </a:rPr>
              <a:t>High school career academies</a:t>
            </a:r>
            <a:endParaRPr lang="en-US" sz="2400" dirty="0">
              <a:cs typeface="Arial" pitchFamily="34" charset="0"/>
            </a:endParaRPr>
          </a:p>
          <a:p>
            <a:pPr marL="285750" lvl="1" indent="-285750">
              <a:buFont typeface="Arial" panose="020B0604020202020204" pitchFamily="34" charset="0"/>
              <a:buChar char="•"/>
            </a:pPr>
            <a:endParaRPr lang="en-US" sz="2400" dirty="0" smtClean="0">
              <a:cs typeface="Arial" pitchFamily="34" charset="0"/>
            </a:endParaRPr>
          </a:p>
          <a:p>
            <a:pPr marL="285750" lvl="1" indent="-285750">
              <a:buFont typeface="Arial" panose="020B0604020202020204" pitchFamily="34" charset="0"/>
              <a:buChar char="•"/>
            </a:pPr>
            <a:r>
              <a:rPr lang="en-US" sz="2400" dirty="0" smtClean="0">
                <a:cs typeface="Arial" pitchFamily="34" charset="0"/>
              </a:rPr>
              <a:t>Industry </a:t>
            </a:r>
            <a:r>
              <a:rPr lang="en-US" sz="2400" dirty="0">
                <a:cs typeface="Arial" pitchFamily="34" charset="0"/>
              </a:rPr>
              <a:t>partners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358" y="66368"/>
            <a:ext cx="1905000" cy="1238250"/>
          </a:xfrm>
          <a:prstGeom prst="rect">
            <a:avLst/>
          </a:prstGeom>
        </p:spPr>
      </p:pic>
    </p:spTree>
    <p:extLst>
      <p:ext uri="{BB962C8B-B14F-4D97-AF65-F5344CB8AC3E}">
        <p14:creationId xmlns:p14="http://schemas.microsoft.com/office/powerpoint/2010/main" val="13377438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339212" y="1321182"/>
            <a:ext cx="8804787" cy="5536818"/>
          </a:xfrm>
        </p:spPr>
        <p:txBody>
          <a:bodyPr>
            <a:normAutofit lnSpcReduction="10000"/>
          </a:bodyPr>
          <a:lstStyle/>
          <a:p>
            <a:pPr marL="0" indent="0">
              <a:buNone/>
            </a:pPr>
            <a:r>
              <a:rPr lang="en-US" dirty="0" smtClean="0"/>
              <a:t>Primary Research Objectives:</a:t>
            </a:r>
          </a:p>
          <a:p>
            <a:pPr marL="0" indent="0">
              <a:buNone/>
            </a:pPr>
            <a:endParaRPr lang="en-US" dirty="0" smtClean="0"/>
          </a:p>
          <a:p>
            <a:pPr marL="514350" indent="-514350">
              <a:buAutoNum type="arabicPeriod"/>
            </a:pPr>
            <a:r>
              <a:rPr lang="en-US" dirty="0"/>
              <a:t>Understanding recruitment and pathways into ET</a:t>
            </a:r>
          </a:p>
          <a:p>
            <a:pPr marL="514350" indent="-514350">
              <a:buAutoNum type="arabicPeriod"/>
            </a:pPr>
            <a:endParaRPr lang="en-US" dirty="0"/>
          </a:p>
          <a:p>
            <a:pPr marL="514350" indent="-514350">
              <a:buAutoNum type="arabicPeriod"/>
            </a:pPr>
            <a:r>
              <a:rPr lang="en-US" dirty="0"/>
              <a:t>Providing information to improve ET education</a:t>
            </a:r>
          </a:p>
          <a:p>
            <a:pPr marL="514350" indent="-514350">
              <a:buAutoNum type="arabicPeriod"/>
            </a:pPr>
            <a:endParaRPr lang="en-US" dirty="0"/>
          </a:p>
          <a:p>
            <a:pPr marL="514350" indent="-514350">
              <a:buAutoNum type="arabicPeriod"/>
            </a:pPr>
            <a:r>
              <a:rPr lang="en-US" dirty="0"/>
              <a:t>Increasing the visibility of ET programs</a:t>
            </a:r>
          </a:p>
          <a:p>
            <a:pPr marL="514350" indent="-514350">
              <a:buAutoNum type="arabicPeriod"/>
            </a:pPr>
            <a:endParaRPr lang="en-US" dirty="0"/>
          </a:p>
          <a:p>
            <a:pPr marL="514350" indent="-514350">
              <a:buAutoNum type="arabicPeriod"/>
            </a:pPr>
            <a:r>
              <a:rPr lang="en-US" dirty="0"/>
              <a:t>Providing information to help meet workforce </a:t>
            </a:r>
            <a:r>
              <a:rPr lang="en-US" dirty="0" smtClean="0"/>
              <a:t>demands</a:t>
            </a:r>
          </a:p>
        </p:txBody>
      </p:sp>
      <p:pic>
        <p:nvPicPr>
          <p:cNvPr id="7" name="Picture 6" descr="http://sociology.usf.edu/pathtech/images/pt-logo.jpg"/>
          <p:cNvPicPr/>
          <p:nvPr/>
        </p:nvPicPr>
        <p:blipFill>
          <a:blip r:embed="rId3">
            <a:extLst>
              <a:ext uri="{28A0092B-C50C-407E-A947-70E740481C1C}">
                <a14:useLocalDpi xmlns:a14="http://schemas.microsoft.com/office/drawing/2010/main" val="0"/>
              </a:ext>
            </a:extLst>
          </a:blip>
          <a:srcRect/>
          <a:stretch>
            <a:fillRect/>
          </a:stretch>
        </p:blipFill>
        <p:spPr bwMode="auto">
          <a:xfrm>
            <a:off x="457199" y="163502"/>
            <a:ext cx="8343485" cy="1024945"/>
          </a:xfrm>
          <a:prstGeom prst="rect">
            <a:avLst/>
          </a:prstGeom>
          <a:noFill/>
          <a:ln>
            <a:noFill/>
          </a:ln>
        </p:spPr>
      </p:pic>
    </p:spTree>
    <p:extLst>
      <p:ext uri="{BB962C8B-B14F-4D97-AF65-F5344CB8AC3E}">
        <p14:creationId xmlns:p14="http://schemas.microsoft.com/office/powerpoint/2010/main" val="28727794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dirty="0"/>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3289</TotalTime>
  <Words>1301</Words>
  <Application>Microsoft Macintosh PowerPoint</Application>
  <PresentationFormat>On-screen Show (4:3)</PresentationFormat>
  <Paragraphs>297</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PowerPoint Presentation</vt:lpstr>
      <vt:lpstr> </vt:lpstr>
      <vt:lpstr>PowerPoint Presentation</vt:lpstr>
      <vt:lpstr>PowerPoint Presentation</vt:lpstr>
      <vt:lpstr> </vt:lpstr>
      <vt:lpstr> </vt:lpstr>
      <vt:lpstr>PowerPoint Presentation</vt:lpstr>
      <vt:lpstr>PowerPoint Presentation</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Allen Phelps</dc:creator>
  <cp:lastModifiedBy>L. Allen Phelps</cp:lastModifiedBy>
  <cp:revision>64</cp:revision>
  <dcterms:created xsi:type="dcterms:W3CDTF">2013-10-18T13:06:41Z</dcterms:created>
  <dcterms:modified xsi:type="dcterms:W3CDTF">2014-10-10T17:46:09Z</dcterms:modified>
</cp:coreProperties>
</file>